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62" r:id="rId6"/>
    <p:sldId id="263" r:id="rId7"/>
    <p:sldId id="273" r:id="rId8"/>
    <p:sldId id="259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2F33-EB4D-4FF3-AC4C-16EF1A8F9C2E}" type="datetimeFigureOut">
              <a:rPr lang="en-MY" smtClean="0"/>
              <a:pPr/>
              <a:t>6/9/2018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9561-09DB-421A-811A-FE9E772FFE99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MY" dirty="0">
                <a:solidFill>
                  <a:srgbClr val="002060"/>
                </a:solidFill>
              </a:rPr>
              <a:t/>
            </a:r>
            <a:br>
              <a:rPr lang="en-MY" dirty="0">
                <a:solidFill>
                  <a:srgbClr val="002060"/>
                </a:solidFill>
              </a:rPr>
            </a:br>
            <a:r>
              <a:rPr lang="en-MY" dirty="0">
                <a:solidFill>
                  <a:srgbClr val="002060"/>
                </a:solidFill>
              </a:rPr>
              <a:t> </a:t>
            </a:r>
            <a:r>
              <a:rPr lang="en-MY" dirty="0" smtClean="0">
                <a:solidFill>
                  <a:srgbClr val="002060"/>
                </a:solidFill>
              </a:rPr>
              <a:t>Shanghai </a:t>
            </a:r>
            <a:r>
              <a:rPr lang="en-MY" dirty="0">
                <a:solidFill>
                  <a:srgbClr val="002060"/>
                </a:solidFill>
              </a:rPr>
              <a:t>Open </a:t>
            </a:r>
            <a:r>
              <a:rPr lang="en-MY" dirty="0" smtClean="0">
                <a:solidFill>
                  <a:srgbClr val="002060"/>
                </a:solidFill>
              </a:rPr>
              <a:t>University (SOU) </a:t>
            </a:r>
            <a:r>
              <a:rPr lang="en-MY" dirty="0">
                <a:solidFill>
                  <a:srgbClr val="002060"/>
                </a:solidFill>
              </a:rPr>
              <a:t>International Staff Exchange Fellowship </a:t>
            </a:r>
            <a:r>
              <a:rPr lang="en-MY" dirty="0" smtClean="0">
                <a:solidFill>
                  <a:srgbClr val="002060"/>
                </a:solidFill>
              </a:rPr>
              <a:t>Program</a:t>
            </a:r>
            <a:br>
              <a:rPr lang="en-MY" dirty="0" smtClean="0">
                <a:solidFill>
                  <a:srgbClr val="002060"/>
                </a:solidFill>
              </a:rPr>
            </a:br>
            <a:endParaRPr lang="en-MY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437112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Duration:  15 May – 26 May 2017</a:t>
            </a:r>
            <a:endParaRPr kumimoji="0" lang="en-MY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6895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4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4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you..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kul10-1.fna.fbcdn.net/v/t1.0-9/10678425_307408879450476_2971163057085384806_n.jpg?_nc_cat=0&amp;oh=f3654fbe1c6a228d9fd7ef3001405a84&amp;oe=5C233A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64896" cy="507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Program Objectives</a:t>
            </a:r>
            <a:endParaRPr lang="en-MY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share experience</a:t>
            </a:r>
          </a:p>
          <a:p>
            <a:r>
              <a:rPr lang="en-US" dirty="0" smtClean="0"/>
              <a:t>To conduct independent study</a:t>
            </a:r>
          </a:p>
          <a:p>
            <a:r>
              <a:rPr lang="en-US" dirty="0" smtClean="0"/>
              <a:t>To collaborate</a:t>
            </a:r>
          </a:p>
          <a:p>
            <a:endParaRPr lang="en-US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002060"/>
                </a:solidFill>
              </a:rPr>
              <a:t>Overview: Shanghai Open University (SOU)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dirty="0" smtClean="0"/>
              <a:t>Shanghai Open University formerly known as Shanghai Television University </a:t>
            </a:r>
          </a:p>
          <a:p>
            <a:pPr algn="just"/>
            <a:r>
              <a:rPr lang="en-US" dirty="0" smtClean="0"/>
              <a:t>SOU adopted blended approach to deliver its T&amp;L activities</a:t>
            </a:r>
            <a:endParaRPr lang="en-MY" dirty="0" smtClean="0"/>
          </a:p>
          <a:p>
            <a:pPr algn="just"/>
            <a:r>
              <a:rPr lang="en-MY" dirty="0" smtClean="0"/>
              <a:t>On July 25, 2012, the university officially changed its name to Shanghai Open University</a:t>
            </a:r>
          </a:p>
          <a:p>
            <a:pPr algn="just"/>
            <a:r>
              <a:rPr lang="en-MY" dirty="0" smtClean="0"/>
              <a:t>It offers Associate and bachelor's degrees</a:t>
            </a:r>
          </a:p>
          <a:p>
            <a:pPr algn="just"/>
            <a:r>
              <a:rPr lang="en-MY" dirty="0" smtClean="0"/>
              <a:t>Motto: “For all learners &amp; all for the learners,”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002060"/>
                </a:solidFill>
              </a:rPr>
              <a:t>Overview: Shanghai Open University (SOU)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MY" sz="2400" dirty="0" smtClean="0"/>
              <a:t>In the past 50 years, Shanghai Open University has trained 350,000 graduates</a:t>
            </a:r>
          </a:p>
          <a:p>
            <a:r>
              <a:rPr lang="en-MY" sz="2400" dirty="0" smtClean="0"/>
              <a:t>Currently, the number of students pursuing degree education in SOU is 110,000, and the number for non-degree education is up to 500,000</a:t>
            </a:r>
          </a:p>
          <a:p>
            <a:pPr>
              <a:buNone/>
            </a:pPr>
            <a:endParaRPr lang="en-MY" sz="2400" dirty="0" smtClean="0"/>
          </a:p>
          <a:p>
            <a:r>
              <a:rPr lang="en-US" sz="2400" dirty="0" smtClean="0"/>
              <a:t>Institutes:</a:t>
            </a:r>
          </a:p>
          <a:p>
            <a:pPr>
              <a:buNone/>
            </a:pPr>
            <a:endParaRPr lang="en-MY" sz="2400" dirty="0" smtClean="0"/>
          </a:p>
          <a:p>
            <a:endParaRPr lang="en-MY" sz="2400" dirty="0" smtClean="0"/>
          </a:p>
          <a:p>
            <a:endParaRPr lang="en-MY" sz="2400" dirty="0" smtClean="0"/>
          </a:p>
          <a:p>
            <a:endParaRPr lang="en-MY" sz="24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738" y="4368552"/>
            <a:ext cx="3899446" cy="16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002060"/>
                </a:solidFill>
              </a:rPr>
              <a:t>Overview: Shanghai Open University (SOU)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Schools:</a:t>
            </a:r>
          </a:p>
          <a:p>
            <a:pPr algn="just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MY" sz="2000" dirty="0" smtClean="0">
                <a:latin typeface="Arial" pitchFamily="34" charset="0"/>
                <a:cs typeface="Arial" pitchFamily="34" charset="0"/>
              </a:rPr>
              <a:t>*41 branch schools covering 17 districts and regions of the city</a:t>
            </a:r>
          </a:p>
          <a:p>
            <a:endParaRPr lang="en-MY" dirty="0" smtClean="0"/>
          </a:p>
          <a:p>
            <a:endParaRPr lang="en-MY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9251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002060"/>
                </a:solidFill>
              </a:rPr>
              <a:t>Overview: Shanghai Open University (SOU)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 smtClean="0"/>
          </a:p>
          <a:p>
            <a:pPr algn="just"/>
            <a:r>
              <a:rPr lang="en-MY" dirty="0" smtClean="0"/>
              <a:t>There are 1480 full time instructors and 2730 part time teachers in SOU</a:t>
            </a:r>
          </a:p>
          <a:p>
            <a:endParaRPr lang="en-MY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Program Main Activities</a:t>
            </a:r>
            <a:endParaRPr lang="en-MY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to learning centers centers</a:t>
            </a:r>
          </a:p>
          <a:p>
            <a:r>
              <a:rPr lang="en-US" dirty="0" smtClean="0"/>
              <a:t>Self-research</a:t>
            </a:r>
          </a:p>
          <a:p>
            <a:r>
              <a:rPr lang="en-US" dirty="0" smtClean="0"/>
              <a:t>Interaction/meeting with the faculties, teaching center and R&amp;D unit</a:t>
            </a:r>
          </a:p>
          <a:p>
            <a:r>
              <a:rPr lang="en-US" dirty="0" smtClean="0"/>
              <a:t>Campus tour</a:t>
            </a:r>
          </a:p>
          <a:p>
            <a:pPr algn="just"/>
            <a:r>
              <a:rPr lang="en-US" dirty="0" smtClean="0"/>
              <a:t>Conduct seminar (</a:t>
            </a:r>
            <a:r>
              <a:rPr lang="en-US" dirty="0" smtClean="0">
                <a:solidFill>
                  <a:srgbClr val="C00000"/>
                </a:solidFill>
              </a:rPr>
              <a:t>ICT in ODL, Student Supports in ODL, QA in ODL, Education for Disabled Person</a:t>
            </a:r>
            <a:r>
              <a:rPr lang="en-US" dirty="0" smtClean="0"/>
              <a:t>)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My focus…</a:t>
            </a:r>
            <a:endParaRPr lang="en-MY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</a:p>
          <a:p>
            <a:r>
              <a:rPr lang="en-US" dirty="0" smtClean="0"/>
              <a:t>Online Assessment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My final report: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Implementing online assessment in the ODL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mode</a:t>
            </a:r>
            <a:endParaRPr lang="en-MY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231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Shanghai Open University (SOU) International Staff Exchange Fellowship Program </vt:lpstr>
      <vt:lpstr>Slide 2</vt:lpstr>
      <vt:lpstr>Program Objectives</vt:lpstr>
      <vt:lpstr>Overview: Shanghai Open University (SOU)</vt:lpstr>
      <vt:lpstr>Overview: Shanghai Open University (SOU)</vt:lpstr>
      <vt:lpstr>Overview: Shanghai Open University (SOU)</vt:lpstr>
      <vt:lpstr>Overview: Shanghai Open University (SOU)</vt:lpstr>
      <vt:lpstr>Program Main Activities</vt:lpstr>
      <vt:lpstr>My focus…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51</cp:revision>
  <dcterms:created xsi:type="dcterms:W3CDTF">2018-09-04T23:59:51Z</dcterms:created>
  <dcterms:modified xsi:type="dcterms:W3CDTF">2018-09-06T00:54:48Z</dcterms:modified>
</cp:coreProperties>
</file>