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62" r:id="rId3"/>
    <p:sldId id="259" r:id="rId4"/>
    <p:sldId id="265" r:id="rId5"/>
    <p:sldId id="263" r:id="rId6"/>
    <p:sldId id="264" r:id="rId7"/>
    <p:sldId id="281" r:id="rId8"/>
    <p:sldId id="278" r:id="rId9"/>
    <p:sldId id="287" r:id="rId10"/>
    <p:sldId id="279" r:id="rId11"/>
    <p:sldId id="280" r:id="rId12"/>
    <p:sldId id="282" r:id="rId13"/>
    <p:sldId id="283" r:id="rId14"/>
    <p:sldId id="284" r:id="rId15"/>
    <p:sldId id="274" r:id="rId16"/>
    <p:sldId id="277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Satisfaction and Perceived Learning Outcomes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MY" dirty="0" smtClean="0"/>
              <a:t>Factors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r>
              <a:rPr lang="en-MY" sz="2000" u="sng" dirty="0" smtClean="0"/>
              <a:t>Instructor:</a:t>
            </a:r>
            <a:endParaRPr lang="en-MY" sz="2000" dirty="0" smtClean="0"/>
          </a:p>
          <a:p>
            <a:pPr lvl="1"/>
            <a:r>
              <a:rPr lang="en-MY" sz="1600" dirty="0" smtClean="0"/>
              <a:t>The e-tutor was very knowledgeable about the subject matter of the course</a:t>
            </a:r>
          </a:p>
          <a:p>
            <a:pPr lvl="1"/>
            <a:r>
              <a:rPr lang="en-MY" sz="1600" dirty="0" smtClean="0"/>
              <a:t>The e-tutor expect me to be responsible for my own learning.</a:t>
            </a:r>
          </a:p>
          <a:p>
            <a:r>
              <a:rPr lang="en-MY" sz="2000" u="sng" dirty="0" smtClean="0"/>
              <a:t>Interaction:</a:t>
            </a:r>
            <a:endParaRPr lang="en-MY" sz="2000" dirty="0" smtClean="0"/>
          </a:p>
          <a:p>
            <a:pPr lvl="1"/>
            <a:r>
              <a:rPr lang="en-MY" sz="1600" dirty="0" smtClean="0"/>
              <a:t>The e-tutor was actively involved in facilitating the course</a:t>
            </a:r>
          </a:p>
          <a:p>
            <a:pPr lvl="1"/>
            <a:r>
              <a:rPr lang="en-MY" sz="1600" dirty="0" smtClean="0"/>
              <a:t>The e-tutor encouraged my active involvement in learning.</a:t>
            </a:r>
          </a:p>
          <a:p>
            <a:r>
              <a:rPr lang="en-MY" sz="2000" u="sng" dirty="0" smtClean="0"/>
              <a:t>Feedback:</a:t>
            </a:r>
            <a:endParaRPr lang="en-MY" sz="2000" dirty="0" smtClean="0"/>
          </a:p>
          <a:p>
            <a:pPr lvl="1"/>
            <a:r>
              <a:rPr lang="en-MY" sz="1600" dirty="0" smtClean="0"/>
              <a:t>The e-tutor cared about my individual learning in this course.</a:t>
            </a:r>
          </a:p>
          <a:p>
            <a:pPr lvl="1"/>
            <a:r>
              <a:rPr lang="en-MY" sz="1600" dirty="0" smtClean="0"/>
              <a:t>The e-tutor was responsive to my concerns in learning.</a:t>
            </a:r>
          </a:p>
          <a:p>
            <a:r>
              <a:rPr lang="en-MY" sz="2000" u="sng" dirty="0" smtClean="0"/>
              <a:t>Course Structure:</a:t>
            </a:r>
            <a:endParaRPr lang="en-MY" sz="2000" dirty="0" smtClean="0"/>
          </a:p>
          <a:p>
            <a:pPr lvl="1"/>
            <a:r>
              <a:rPr lang="en-MY" sz="1600" dirty="0" smtClean="0"/>
              <a:t>The learning outcomes in this module are clearly identified.</a:t>
            </a:r>
          </a:p>
          <a:p>
            <a:pPr lvl="1"/>
            <a:r>
              <a:rPr lang="en-MY" sz="1600" dirty="0" smtClean="0"/>
              <a:t>Assessment tasks for this module evaluate my achievements of the learning outcomes.</a:t>
            </a:r>
          </a:p>
          <a:p>
            <a:pPr lvl="1"/>
            <a:r>
              <a:rPr lang="en-MY" sz="1600" dirty="0" smtClean="0"/>
              <a:t>The course material / learning resources help me to achieve the learning outcomes.</a:t>
            </a:r>
          </a:p>
          <a:p>
            <a:pPr lvl="1"/>
            <a:r>
              <a:rPr lang="en-MY" sz="1600" dirty="0" smtClean="0"/>
              <a:t>The workload for this course is appropriate for the achievement of the learning outcomes.</a:t>
            </a:r>
          </a:p>
          <a:p>
            <a:pPr lvl="1"/>
            <a:r>
              <a:rPr lang="en-MY" sz="1600" dirty="0" smtClean="0"/>
              <a:t>The overall usability of the course website was good.</a:t>
            </a:r>
          </a:p>
          <a:p>
            <a:endParaRPr lang="en-MY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MY" dirty="0" smtClean="0"/>
              <a:t>Factors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r>
              <a:rPr lang="en-MY" sz="2000" u="sng" dirty="0" smtClean="0"/>
              <a:t>Motivation:</a:t>
            </a:r>
            <a:endParaRPr lang="en-MY" sz="2000" dirty="0" smtClean="0"/>
          </a:p>
          <a:p>
            <a:pPr lvl="1"/>
            <a:r>
              <a:rPr lang="en-MY" sz="1600" dirty="0" smtClean="0"/>
              <a:t>I am motivated to achieve the learning outcomes in this module.</a:t>
            </a:r>
          </a:p>
          <a:p>
            <a:pPr lvl="1"/>
            <a:r>
              <a:rPr lang="en-MY" sz="1600" dirty="0" smtClean="0"/>
              <a:t>I am goal-directed; if I set my sights on the results, I usually can achieve it.</a:t>
            </a:r>
          </a:p>
          <a:p>
            <a:pPr lvl="1"/>
            <a:r>
              <a:rPr lang="en-MY" sz="1600" dirty="0" smtClean="0"/>
              <a:t>I put forth the same effort in the fully online course as I would in a blended course.</a:t>
            </a:r>
          </a:p>
          <a:p>
            <a:r>
              <a:rPr lang="en-MY" sz="2000" u="sng" dirty="0" smtClean="0"/>
              <a:t>Learning Style:</a:t>
            </a:r>
            <a:endParaRPr lang="en-MY" sz="2000" dirty="0" smtClean="0"/>
          </a:p>
          <a:p>
            <a:pPr lvl="1"/>
            <a:r>
              <a:rPr lang="en-MY" sz="1600" dirty="0" smtClean="0"/>
              <a:t>I prefer to express my ideas and thoughts in writing rather than through oral expression.</a:t>
            </a:r>
          </a:p>
          <a:p>
            <a:pPr lvl="1"/>
            <a:r>
              <a:rPr lang="en-MY" sz="1600" dirty="0" smtClean="0"/>
              <a:t>I understand directions better when I see a map than when I receive oral directions.</a:t>
            </a:r>
          </a:p>
          <a:p>
            <a:r>
              <a:rPr lang="en-MY" sz="2000" u="sng" dirty="0" smtClean="0">
                <a:solidFill>
                  <a:srgbClr val="FF0000"/>
                </a:solidFill>
              </a:rPr>
              <a:t>Output/Satisfaction:</a:t>
            </a:r>
            <a:endParaRPr lang="en-MY" sz="2000" dirty="0" smtClean="0">
              <a:solidFill>
                <a:srgbClr val="FF0000"/>
              </a:solidFill>
            </a:endParaRPr>
          </a:p>
          <a:p>
            <a:pPr lvl="1"/>
            <a:r>
              <a:rPr lang="en-MY" sz="1600" dirty="0" smtClean="0"/>
              <a:t>I would recommend this e-tutor to other students. </a:t>
            </a:r>
          </a:p>
          <a:p>
            <a:pPr lvl="1"/>
            <a:r>
              <a:rPr lang="en-MY" sz="1600" dirty="0" smtClean="0"/>
              <a:t>The quality of teaching of this module helps me achieve the learning outcomes</a:t>
            </a:r>
          </a:p>
          <a:p>
            <a:pPr lvl="1"/>
            <a:r>
              <a:rPr lang="en-MY" sz="1600" dirty="0" smtClean="0"/>
              <a:t>Overall, I am satisfied with this fully online course</a:t>
            </a:r>
          </a:p>
          <a:p>
            <a:r>
              <a:rPr lang="en-MY" sz="2000" u="sng" dirty="0" smtClean="0">
                <a:solidFill>
                  <a:srgbClr val="FF0000"/>
                </a:solidFill>
              </a:rPr>
              <a:t>Output/LO:</a:t>
            </a:r>
            <a:endParaRPr lang="en-MY" sz="2000" dirty="0" smtClean="0">
              <a:solidFill>
                <a:srgbClr val="FF0000"/>
              </a:solidFill>
            </a:endParaRPr>
          </a:p>
          <a:p>
            <a:pPr lvl="1"/>
            <a:r>
              <a:rPr lang="en-MY" sz="1600" dirty="0" smtClean="0"/>
              <a:t>The quality of the learning experience in fully online courses is better than in blended courses.</a:t>
            </a:r>
          </a:p>
          <a:p>
            <a:pPr lvl="1"/>
            <a:r>
              <a:rPr lang="en-MY" sz="1600" dirty="0" smtClean="0"/>
              <a:t>I would choose to </a:t>
            </a:r>
            <a:r>
              <a:rPr lang="en-MY" sz="1600" dirty="0" err="1" smtClean="0"/>
              <a:t>enroll</a:t>
            </a:r>
            <a:r>
              <a:rPr lang="en-MY" sz="1600" dirty="0" smtClean="0"/>
              <a:t> in a fully online course rather than a blended course </a:t>
            </a:r>
            <a:r>
              <a:rPr lang="en-MY" sz="1600" b="1" dirty="0" err="1" smtClean="0"/>
              <a:t>i</a:t>
            </a:r>
            <a:r>
              <a:rPr lang="en-MY" sz="1600" b="1" dirty="0" smtClean="0"/>
              <a:t> f I was given a choice.</a:t>
            </a:r>
            <a:endParaRPr lang="en-MY" sz="1600" dirty="0" smtClean="0"/>
          </a:p>
          <a:p>
            <a:pPr lvl="1"/>
            <a:r>
              <a:rPr lang="en-MY" sz="1600" dirty="0" smtClean="0"/>
              <a:t>I would take a fully online course at OUM again in the future.</a:t>
            </a:r>
          </a:p>
          <a:p>
            <a:endParaRPr lang="en-MY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Means for the 8 Constructs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1" y="1371598"/>
          <a:ext cx="7848600" cy="4586079"/>
        </p:xfrm>
        <a:graphic>
          <a:graphicData uri="http://schemas.openxmlformats.org/drawingml/2006/table">
            <a:tbl>
              <a:tblPr/>
              <a:tblGrid>
                <a:gridCol w="1905000"/>
                <a:gridCol w="762000"/>
                <a:gridCol w="838200"/>
                <a:gridCol w="838200"/>
                <a:gridCol w="914400"/>
                <a:gridCol w="914400"/>
                <a:gridCol w="914400"/>
                <a:gridCol w="762000"/>
              </a:tblGrid>
              <a:tr h="556279"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400" b="1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400" b="1" dirty="0">
                          <a:latin typeface="Calibri"/>
                          <a:ea typeface="Calibri"/>
                          <a:cs typeface="Times New Roman"/>
                        </a:rPr>
                        <a:t>Minimum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400" b="1" dirty="0">
                          <a:latin typeface="Calibri"/>
                          <a:ea typeface="Calibri"/>
                          <a:cs typeface="Times New Roman"/>
                        </a:rPr>
                        <a:t>Maximum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400" b="1" dirty="0">
                          <a:latin typeface="Calibri"/>
                          <a:ea typeface="Calibri"/>
                          <a:cs typeface="Times New Roman"/>
                        </a:rPr>
                        <a:t>Mean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400" b="1" dirty="0">
                          <a:latin typeface="Calibri"/>
                          <a:ea typeface="Calibri"/>
                          <a:cs typeface="Times New Roman"/>
                        </a:rPr>
                        <a:t>Std. Deviation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400" b="1" dirty="0">
                          <a:latin typeface="Calibri"/>
                          <a:ea typeface="Calibri"/>
                          <a:cs typeface="Times New Roman"/>
                        </a:rPr>
                        <a:t>Kurtosis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400" b="1" dirty="0">
                          <a:latin typeface="Calibri"/>
                          <a:ea typeface="Calibri"/>
                          <a:cs typeface="Times New Roman"/>
                        </a:rPr>
                        <a:t>Std. Error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693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 smtClean="0">
                          <a:latin typeface="Calibri"/>
                          <a:ea typeface="Calibri"/>
                          <a:cs typeface="Times New Roman"/>
                        </a:rPr>
                        <a:t>1)  Instructor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396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1.00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5.00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3.6894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.75187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2.374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.245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 smtClean="0">
                          <a:latin typeface="Calibri"/>
                          <a:ea typeface="Calibri"/>
                          <a:cs typeface="Times New Roman"/>
                        </a:rPr>
                        <a:t>2)  Interaction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 smtClean="0">
                          <a:latin typeface="Calibri"/>
                          <a:ea typeface="Calibri"/>
                          <a:cs typeface="Times New Roman"/>
                        </a:rPr>
                        <a:t>396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1.00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5.00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3.6237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.94056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1.071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.245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 smtClean="0">
                          <a:latin typeface="Calibri"/>
                          <a:ea typeface="Calibri"/>
                          <a:cs typeface="Times New Roman"/>
                        </a:rPr>
                        <a:t>3)  Feedback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395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1.00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5.00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3.5392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.87932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1.116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.245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 smtClean="0">
                          <a:latin typeface="Calibri"/>
                          <a:ea typeface="Calibri"/>
                          <a:cs typeface="Times New Roman"/>
                        </a:rPr>
                        <a:t>4)  Course structure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397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1.00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5.00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3.6720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.71292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2.859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.244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 smtClean="0">
                          <a:latin typeface="Calibri"/>
                          <a:ea typeface="Calibri"/>
                          <a:cs typeface="Times New Roman"/>
                        </a:rPr>
                        <a:t>5)  Motivation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397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1.00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5.00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3.7154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.68535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2.635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.244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 smtClean="0">
                          <a:latin typeface="Calibri"/>
                          <a:ea typeface="Calibri"/>
                          <a:cs typeface="Times New Roman"/>
                        </a:rPr>
                        <a:t>6)  Learning style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371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1.00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5.00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3.6146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.75852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1.735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.253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79">
                <a:tc>
                  <a:txBody>
                    <a:bodyPr/>
                    <a:lstStyle/>
                    <a:p>
                      <a:pPr marL="231775" marR="0" indent="-23177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 smtClean="0">
                          <a:latin typeface="Calibri"/>
                          <a:ea typeface="Calibri"/>
                          <a:cs typeface="Times New Roman"/>
                        </a:rPr>
                        <a:t>7)  Output_   Satisfaction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397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1.00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5.00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3.5378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.83441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.947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.244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 smtClean="0">
                          <a:latin typeface="Calibri"/>
                          <a:ea typeface="Calibri"/>
                          <a:cs typeface="Times New Roman"/>
                        </a:rPr>
                        <a:t>8)  Output_PLO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357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1.00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5.00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3.0677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.97536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>
                          <a:latin typeface="Calibri"/>
                          <a:ea typeface="Calibri"/>
                          <a:cs typeface="Times New Roman"/>
                        </a:rPr>
                        <a:t>-.429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s-MY" sz="1600" dirty="0">
                          <a:latin typeface="Calibri"/>
                          <a:ea typeface="Calibri"/>
                          <a:cs typeface="Times New Roman"/>
                        </a:rPr>
                        <a:t>.257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8 Construct Means by Online Courses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1"/>
          <a:ext cx="8762999" cy="5698095"/>
        </p:xfrm>
        <a:graphic>
          <a:graphicData uri="http://schemas.openxmlformats.org/drawingml/2006/table">
            <a:tbl>
              <a:tblPr/>
              <a:tblGrid>
                <a:gridCol w="2951271"/>
                <a:gridCol w="726466"/>
                <a:gridCol w="726466"/>
                <a:gridCol w="726466"/>
                <a:gridCol w="726466"/>
                <a:gridCol w="726466"/>
                <a:gridCol w="726466"/>
                <a:gridCol w="726466"/>
                <a:gridCol w="726466"/>
              </a:tblGrid>
              <a:tr h="377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OnlineCode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13" marR="9313" marT="9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Instruc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13" marR="9313" marT="9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Inter</a:t>
                      </a: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action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13" marR="9313" marT="9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Feed</a:t>
                      </a: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back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13" marR="9313" marT="9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Course</a:t>
                      </a: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structure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13" marR="9313" marT="9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Motiva</a:t>
                      </a:r>
                    </a:p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13" marR="9313" marT="9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Learning</a:t>
                      </a: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style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13" marR="9313" marT="9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Satisf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13" marR="9313" marT="9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PLO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13" marR="9313" marT="9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660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ABPS3103 ENTREPRENEURIAL AND PRODUCTIVITY PSYCHOLOGY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ADSH1203 SEJARAH PENDIDIKAN ISLAM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3.67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3.56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3.56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BBBM4103 BANK MANAGEMENT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3.17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2.83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2.83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2.44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404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BBCM4103 COMPENSATION MANAGEMENT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3.47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BBDH4103 HUMAN RESOURCE DEVELOPMENT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BBEK4203 PRINCIPLES OF MACROECONOMICS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3.87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3.90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3.61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3.78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3.19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BBPB2103 HUMAN RESOURCE MANAGEMENT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3.64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3.57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2.90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BBPJ4103 PROJECT I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2.75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2.80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2.50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2.50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BBPM2103 MARKETING MANAGEMENT I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3.58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3.42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BBPM2203 MARKETING MANAGEMENT II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3.95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3.62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2.86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60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BBPR2103 PLANNING, RECRUITMENT AND SELECTION OF HUMAN RESOURCES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3.78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3.44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BBPS4103 STRATEGIC MANAGEMENT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3.68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4.14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3.91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3.68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3.12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BBPT4106 INDUSTRIAL TRAINING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2.33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1.33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BBSH4103 HAZARD MANAGEMENT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3.67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3.87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3.89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826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BBTM3103 TOURISM MARKETING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8404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CBAD2103 SYSTEM ANALYSIS AND DESIGN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4.15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4.17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4.38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CBCH4103 HUMAN COMPUTER INTERACTION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8826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CBKI4103 KNOWLEDGE MANAGEMENT</a:t>
                      </a:r>
                    </a:p>
                  </a:txBody>
                  <a:tcPr marL="9313" marR="9313" marT="93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4.07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3.86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3.66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3.52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313" marR="9313" marT="9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8 Construct Means by Online Courses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796" y="1066794"/>
          <a:ext cx="8458201" cy="5486405"/>
        </p:xfrm>
        <a:graphic>
          <a:graphicData uri="http://schemas.openxmlformats.org/drawingml/2006/table">
            <a:tbl>
              <a:tblPr/>
              <a:tblGrid>
                <a:gridCol w="2848617"/>
                <a:gridCol w="701198"/>
                <a:gridCol w="701198"/>
                <a:gridCol w="701198"/>
                <a:gridCol w="701198"/>
                <a:gridCol w="701198"/>
                <a:gridCol w="701198"/>
                <a:gridCol w="701198"/>
                <a:gridCol w="701198"/>
              </a:tblGrid>
              <a:tr h="382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OnlineCode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instructor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interaction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feedback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coursestructure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motivation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learningstyle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outputsatisfaction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Output</a:t>
                      </a: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PLO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7054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CBMM2103 INFORMATION TECHNOLOGY, MEDIA AND SOCIETY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7054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CBMS4303 MANAGEMENT  INFORMATION SYSTEM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071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CBSM4203 STRATEGIC INFORMATION SYSTEM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CBST4103 SOFTWARE TESTING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581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HBEC4103 SAFETY, HEALTH AND NUTRITION IN EARLY CHILDHOOD EDUCATION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54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HDPS2103 FAMILY AND COMMUNITY  IN EARLY CHILDHOOD EDUCATION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MPU2223 ENTREPRENEURSHIP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MPU3223 ENTREPRENEURSHIP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MPW1113 NATIONAL LANGUAGE 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MPW1133 MALAYSIAN STUDIES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MPW1143 PENGAJIAN ISLAM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MPW1153 MORAL EDUCATION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MPW2113 NATIONAL LANGUAGE 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MPW2133 MALAYSIAN STUDIES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MPW2143 PENGAJIAN ISLAM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1264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MPW2153 MORAL EDUCATION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OUMM2103 ENTREPRENEURSHIP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Others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Regression: 6 variables vs. Satisfaction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066800"/>
          <a:ext cx="6769099" cy="152400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407060"/>
                <a:gridCol w="1511639"/>
                <a:gridCol w="1653301"/>
                <a:gridCol w="1066800"/>
                <a:gridCol w="1130299"/>
              </a:tblGrid>
              <a:tr h="3755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Arial Bold"/>
                        </a:rPr>
                        <a:t>Model Summary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Model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 Square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Adjusted R Square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Std. Error of the Estimate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1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.924</a:t>
                      </a:r>
                      <a:r>
                        <a:rPr lang="en-US" sz="105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.32666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2937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a. Predictors: (Constant),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learningstyle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feedback, instructor, motivation,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coursestructure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interaction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743201"/>
          <a:ext cx="7696200" cy="1828798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426554"/>
                <a:gridCol w="1088046"/>
                <a:gridCol w="1981200"/>
                <a:gridCol w="293346"/>
                <a:gridCol w="621054"/>
                <a:gridCol w="233081"/>
                <a:gridCol w="681319"/>
                <a:gridCol w="172816"/>
                <a:gridCol w="512984"/>
                <a:gridCol w="86408"/>
                <a:gridCol w="599392"/>
              </a:tblGrid>
              <a:tr h="27379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latin typeface="Arial Bold"/>
                        </a:rPr>
                        <a:t>ANOVA</a:t>
                      </a:r>
                      <a:r>
                        <a:rPr lang="en-US" sz="1050" b="1" i="0" u="none" strike="noStrike" baseline="30000" dirty="0" err="1">
                          <a:solidFill>
                            <a:srgbClr val="000000"/>
                          </a:solidFill>
                          <a:latin typeface="Arial Bold"/>
                        </a:rPr>
                        <a:t>b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Arial Bold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Model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Sum of Squares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Mean Square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Sig.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560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223" marR="7223" marT="72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Regression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226.773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37.796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354.202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.000</a:t>
                      </a:r>
                      <a:r>
                        <a:rPr lang="en-US" sz="1050" b="0" i="0" u="none" strike="noStrike" baseline="3000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7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Residual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38.734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.107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7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265.508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560">
                <a:tc gridSpan="11"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a. Predictors: (Constant), learningstyle, feedback, instructor, motivation, coursestructure, interaction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338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b. Dependent Variable: satisfactionoutput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4763003"/>
          <a:ext cx="8229599" cy="1835917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219200"/>
                <a:gridCol w="1676400"/>
                <a:gridCol w="1371600"/>
                <a:gridCol w="1371600"/>
                <a:gridCol w="1066800"/>
                <a:gridCol w="762000"/>
                <a:gridCol w="761999"/>
              </a:tblGrid>
              <a:tr h="19357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 Bold"/>
                        </a:rPr>
                        <a:t>Coefficients</a:t>
                      </a:r>
                      <a:r>
                        <a:rPr lang="en-US" sz="1000" b="1" i="0" u="none" strike="noStrike" baseline="30000" dirty="0" err="1">
                          <a:solidFill>
                            <a:srgbClr val="000000"/>
                          </a:solidFill>
                          <a:latin typeface="Arial Bold"/>
                        </a:rPr>
                        <a:t>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 Bold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277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Model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Unstandardized Coefficients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Standardized Coefficients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Sig.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45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Std. Error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Beta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788">
                <a:tc rowSpan="7"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223" marR="7223" marT="72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(Constant)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-.374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.102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-3.670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.000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5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instructor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-.078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.065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-.069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-1.212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.226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5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interaction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.147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.067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.135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2.197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.029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35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feedback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.460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.035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.482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13.133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.000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35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coursestructure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.433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.048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.368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9.002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.000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35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motivation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.082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.046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.067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1.784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.075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35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learningstyle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.036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.030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1.182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.238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Results of </a:t>
            </a:r>
            <a:r>
              <a:rPr lang="en-US" sz="4000" b="1" dirty="0" err="1" smtClean="0"/>
              <a:t>Regression_Satisfaction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6400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4 variables significantly influence learner satisfaction of the courses  and they are:</a:t>
            </a:r>
          </a:p>
          <a:p>
            <a:pPr marL="914400" lvl="1" indent="-457200"/>
            <a:r>
              <a:rPr lang="en-US" sz="2400" dirty="0" smtClean="0"/>
              <a:t>Feedback: (Beta value – .482)</a:t>
            </a:r>
          </a:p>
          <a:p>
            <a:pPr marL="914400" lvl="1" indent="-457200"/>
            <a:r>
              <a:rPr lang="en-US" sz="2400" dirty="0" smtClean="0"/>
              <a:t>Course structure: (Beta value – .368)</a:t>
            </a:r>
          </a:p>
          <a:p>
            <a:pPr marL="914400" lvl="1" indent="-457200"/>
            <a:r>
              <a:rPr lang="en-US" sz="2400" dirty="0" smtClean="0"/>
              <a:t>Interaction:  (Beta value – .135)</a:t>
            </a:r>
          </a:p>
          <a:p>
            <a:pPr marL="914400" lvl="1" indent="-457200"/>
            <a:r>
              <a:rPr lang="en-US" sz="2400" dirty="0" smtClean="0"/>
              <a:t>Motivation: (Beta value – .067)</a:t>
            </a:r>
          </a:p>
          <a:p>
            <a:r>
              <a:rPr lang="en-US" sz="2800" dirty="0" smtClean="0"/>
              <a:t>In descending order of impact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Regression: 6 variables vs. PLO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1066800"/>
          <a:ext cx="6769099" cy="1371599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407060"/>
                <a:gridCol w="1336140"/>
                <a:gridCol w="1676400"/>
                <a:gridCol w="1066800"/>
                <a:gridCol w="1282699"/>
              </a:tblGrid>
              <a:tr h="34266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Arial Bold"/>
                        </a:rPr>
                        <a:t>Model Summary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Model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 Square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Adjusted R Square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Std. Error of the Estimate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418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.666</a:t>
                      </a:r>
                      <a:r>
                        <a:rPr lang="en-US" sz="105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.73439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552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a. Predictors: (Constant),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learningstyle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interaction, motivation, feedback,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coursestructure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instructor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2667002"/>
          <a:ext cx="7315200" cy="1752598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355933"/>
                <a:gridCol w="1358782"/>
                <a:gridCol w="1476285"/>
                <a:gridCol w="361060"/>
                <a:gridCol w="400940"/>
                <a:gridCol w="410911"/>
                <a:gridCol w="503489"/>
                <a:gridCol w="308362"/>
                <a:gridCol w="453638"/>
                <a:gridCol w="116081"/>
                <a:gridCol w="569719"/>
              </a:tblGrid>
              <a:tr h="30019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 Bold"/>
                        </a:rPr>
                        <a:t>ANOVA</a:t>
                      </a:r>
                      <a:r>
                        <a:rPr lang="en-US" sz="1000" b="1" i="0" u="none" strike="noStrike" baseline="30000" dirty="0" err="1">
                          <a:solidFill>
                            <a:srgbClr val="000000"/>
                          </a:solidFill>
                          <a:latin typeface="Arial Bold"/>
                        </a:rPr>
                        <a:t>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 Bold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6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Model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Sum of Squares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df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Mean Square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Sig.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581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223" marR="7223" marT="72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Regression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150.437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25.073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46.489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.000</a:t>
                      </a:r>
                      <a:r>
                        <a:rPr lang="en-US" sz="1000" b="0" i="0" u="none" strike="noStrike" baseline="3000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0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Residual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188.228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.539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0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338.665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021">
                <a:tc gridSpan="11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a. Predictors: (Constant), learningstyle, interaction, motivation, feedback, coursestructure, instructor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021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b. Dependent Variable: outputLO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4648199"/>
          <a:ext cx="7848600" cy="2057403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847404"/>
                <a:gridCol w="1368342"/>
                <a:gridCol w="1127654"/>
                <a:gridCol w="990600"/>
                <a:gridCol w="914400"/>
                <a:gridCol w="838200"/>
                <a:gridCol w="762000"/>
              </a:tblGrid>
              <a:tr h="25842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latin typeface="Arial Bold"/>
                        </a:rPr>
                        <a:t>Coefficients</a:t>
                      </a:r>
                      <a:r>
                        <a:rPr lang="en-US" sz="1050" b="1" i="0" u="none" strike="noStrike" baseline="30000" dirty="0" err="1">
                          <a:solidFill>
                            <a:srgbClr val="000000"/>
                          </a:solidFill>
                          <a:latin typeface="Arial Bold"/>
                        </a:rPr>
                        <a:t>a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Arial Bold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146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Model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Unstandardized Coefficients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Standardized Coefficients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Sig.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85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Std. Error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Beta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83">
                <a:tc rowSpan="7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223" marR="7223" marT="72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(Constant)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-.331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.237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-1.397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.163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instructor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-.241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.150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-.182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-1.609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.109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interaction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.074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.153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.058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.486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.627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feedback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.405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.081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.362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5.016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.000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81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coursestructure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.124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.112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.090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1.107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.269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motivation</a:t>
                      </a: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.279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.107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.196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2.616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.009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81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learningstyle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.299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.069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.232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4.308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.000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of </a:t>
            </a:r>
            <a:r>
              <a:rPr lang="en-US" b="1" dirty="0" err="1" smtClean="0"/>
              <a:t>Regression_PLO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3 variables significantly influence Perceived Learning Outcomes of the courses  and they are:</a:t>
            </a:r>
          </a:p>
          <a:p>
            <a:endParaRPr lang="en-US" sz="2800" dirty="0" smtClean="0"/>
          </a:p>
          <a:p>
            <a:pPr marL="914400" lvl="1" indent="-457200"/>
            <a:r>
              <a:rPr lang="en-US" sz="2400" dirty="0" smtClean="0"/>
              <a:t>Feedback: (Beta value – .362)</a:t>
            </a:r>
          </a:p>
          <a:p>
            <a:pPr marL="914400" lvl="1" indent="-457200"/>
            <a:r>
              <a:rPr lang="en-US" sz="2400" dirty="0" smtClean="0"/>
              <a:t>Learning Style: (Beta value - .232)</a:t>
            </a:r>
          </a:p>
          <a:p>
            <a:pPr marL="914400" lvl="1" indent="-457200"/>
            <a:r>
              <a:rPr lang="en-US" sz="2400" dirty="0" smtClean="0"/>
              <a:t>Motivation: (Beta value – .</a:t>
            </a:r>
            <a:r>
              <a:rPr lang="en-US" sz="2400" smtClean="0"/>
              <a:t>196)</a:t>
            </a:r>
          </a:p>
          <a:p>
            <a:pPr marL="914400" lvl="1" indent="-457200">
              <a:buNone/>
            </a:pPr>
            <a:endParaRPr lang="en-US" sz="2400" dirty="0" smtClean="0"/>
          </a:p>
          <a:p>
            <a:r>
              <a:rPr lang="en-US" sz="2800" dirty="0" smtClean="0"/>
              <a:t>In descending order of impact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Demographic Variables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4038601" cy="1981200"/>
        </p:xfrm>
        <a:graphic>
          <a:graphicData uri="http://schemas.openxmlformats.org/drawingml/2006/table">
            <a:tbl>
              <a:tblPr/>
              <a:tblGrid>
                <a:gridCol w="228600"/>
                <a:gridCol w="887086"/>
                <a:gridCol w="619002"/>
                <a:gridCol w="740789"/>
                <a:gridCol w="781562"/>
                <a:gridCol w="781562"/>
              </a:tblGrid>
              <a:tr h="313289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Table 2: Gender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707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latin typeface="Times New Roman"/>
                          <a:ea typeface="Calibri"/>
                          <a:cs typeface="Times New Roman"/>
                        </a:rPr>
                        <a:t>Gender</a:t>
                      </a: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Frequency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Cumulative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289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Female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72.3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72.3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72.3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Male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27.7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27.7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429000"/>
          <a:ext cx="4114799" cy="3047998"/>
        </p:xfrm>
        <a:graphic>
          <a:graphicData uri="http://schemas.openxmlformats.org/drawingml/2006/table">
            <a:tbl>
              <a:tblPr/>
              <a:tblGrid>
                <a:gridCol w="152400"/>
                <a:gridCol w="996216"/>
                <a:gridCol w="628082"/>
                <a:gridCol w="751763"/>
                <a:gridCol w="793169"/>
                <a:gridCol w="793169"/>
              </a:tblGrid>
              <a:tr h="317240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Table 3: Age Categories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621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latin typeface="Times New Roman"/>
                          <a:ea typeface="Calibri"/>
                          <a:cs typeface="Times New Roman"/>
                        </a:rPr>
                        <a:t>Age Range</a:t>
                      </a: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Frequency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Cumulative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240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to 24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19.1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19.1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19.1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 to 34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44.6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44.6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63.7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 to 44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90.4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 to 54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 to 64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8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00598" y="1295401"/>
          <a:ext cx="3933829" cy="1959040"/>
        </p:xfrm>
        <a:graphic>
          <a:graphicData uri="http://schemas.openxmlformats.org/drawingml/2006/table">
            <a:tbl>
              <a:tblPr/>
              <a:tblGrid>
                <a:gridCol w="228602"/>
                <a:gridCol w="781227"/>
                <a:gridCol w="619150"/>
                <a:gridCol w="741072"/>
                <a:gridCol w="781889"/>
                <a:gridCol w="781889"/>
              </a:tblGrid>
              <a:tr h="314475">
                <a:tc gridSpan="6">
                  <a:txBody>
                    <a:bodyPr/>
                    <a:lstStyle/>
                    <a:p>
                      <a:pPr marL="4572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Table 4: Fully Online Course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013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Frequency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Cumulative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4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53.9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53.9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53.9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46.1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46.1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5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3505201"/>
          <a:ext cx="4152899" cy="3062550"/>
        </p:xfrm>
        <a:graphic>
          <a:graphicData uri="http://schemas.openxmlformats.org/drawingml/2006/table">
            <a:tbl>
              <a:tblPr/>
              <a:tblGrid>
                <a:gridCol w="161278"/>
                <a:gridCol w="930914"/>
                <a:gridCol w="648097"/>
                <a:gridCol w="775720"/>
                <a:gridCol w="818445"/>
                <a:gridCol w="818445"/>
              </a:tblGrid>
              <a:tr h="241259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Table 5: CGPA Profile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152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latin typeface="Times New Roman"/>
                          <a:ea typeface="Calibri"/>
                          <a:cs typeface="Times New Roman"/>
                        </a:rPr>
                        <a:t>CGPA</a:t>
                      </a: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Frequency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Cumulative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516">
                <a:tc row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0.00-1.00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2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1.01-2.00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2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2.01-3.00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45.8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45.8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59.9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2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3.01-4.00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40.1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40.1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Time spent logging in online learning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797" y="1447801"/>
          <a:ext cx="8077202" cy="4876798"/>
        </p:xfrm>
        <a:graphic>
          <a:graphicData uri="http://schemas.openxmlformats.org/drawingml/2006/table">
            <a:tbl>
              <a:tblPr/>
              <a:tblGrid>
                <a:gridCol w="3649442"/>
                <a:gridCol w="1106940"/>
                <a:gridCol w="1106940"/>
                <a:gridCol w="1106940"/>
                <a:gridCol w="1106940"/>
              </a:tblGrid>
              <a:tr h="9664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24. When I log on to the fully online course, my fully online sessions averaged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Valid 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Cumulative 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5093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Less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than 30 minutes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30 to 60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41.2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8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1 to 2 hours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2 to 4 hours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More than 4 hours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Missing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Reliability of Instrument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MY" sz="1800" dirty="0"/>
              <a:t>A reliability analysis was undertaken to determine the internal consistency of the 2 rating scale constructs in the study, i.e. </a:t>
            </a:r>
            <a:r>
              <a:rPr lang="en-MY" sz="1800" dirty="0" smtClean="0"/>
              <a:t>(I) </a:t>
            </a:r>
            <a:r>
              <a:rPr lang="en-MY" sz="1800" dirty="0"/>
              <a:t>7 items  under “My e-Tutor” construct,  and  </a:t>
            </a:r>
            <a:r>
              <a:rPr lang="en-MY" sz="1800" dirty="0" smtClean="0"/>
              <a:t>(II) </a:t>
            </a:r>
            <a:r>
              <a:rPr lang="en-MY" sz="1800" dirty="0"/>
              <a:t>17 items under “Course Learning Outcomes” construct.  Table 1 shows the reliability coefficients (</a:t>
            </a:r>
            <a:r>
              <a:rPr lang="en-MY" sz="1800" dirty="0" err="1"/>
              <a:t>Cronbach</a:t>
            </a:r>
            <a:r>
              <a:rPr lang="en-MY" sz="1800" dirty="0"/>
              <a:t> alpha</a:t>
            </a:r>
            <a:r>
              <a:rPr lang="en-MY" sz="1800" dirty="0" smtClean="0"/>
              <a:t>).</a:t>
            </a:r>
          </a:p>
          <a:p>
            <a:endParaRPr lang="en-MY" sz="1050" dirty="0"/>
          </a:p>
          <a:p>
            <a:r>
              <a:rPr lang="en-MY" sz="1800" dirty="0" smtClean="0"/>
              <a:t>The high values of </a:t>
            </a:r>
            <a:r>
              <a:rPr lang="en-MY" sz="1800" dirty="0" err="1" smtClean="0"/>
              <a:t>Cronbach</a:t>
            </a:r>
            <a:r>
              <a:rPr lang="en-MY" sz="1800" dirty="0" smtClean="0"/>
              <a:t> Alpha indicate </a:t>
            </a:r>
            <a:r>
              <a:rPr lang="en-MY" sz="1800" dirty="0"/>
              <a:t>well-constructed scale items and the respondents did not face problems in interpreting the questions. This also shows the relatively good questionnaire construction techniques used and the good understanding of respondents</a:t>
            </a:r>
            <a:r>
              <a:rPr lang="en-MY" sz="1800" dirty="0" smtClean="0"/>
              <a:t>.</a:t>
            </a:r>
          </a:p>
          <a:p>
            <a:endParaRPr lang="en-US" sz="1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4191000"/>
          <a:ext cx="8305801" cy="1522000"/>
        </p:xfrm>
        <a:graphic>
          <a:graphicData uri="http://schemas.openxmlformats.org/drawingml/2006/table">
            <a:tbl>
              <a:tblPr/>
              <a:tblGrid>
                <a:gridCol w="684007"/>
                <a:gridCol w="4983480"/>
                <a:gridCol w="1172584"/>
                <a:gridCol w="1465730"/>
              </a:tblGrid>
              <a:tr h="544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>
                          <a:latin typeface="Times New Roman"/>
                          <a:ea typeface="Calibri"/>
                          <a:cs typeface="Times New Roman"/>
                        </a:rPr>
                        <a:t>Constructs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>
                          <a:latin typeface="Times New Roman"/>
                          <a:ea typeface="Calibri"/>
                          <a:cs typeface="Times New Roman"/>
                        </a:rPr>
                        <a:t>No. of Items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>
                          <a:latin typeface="Times New Roman"/>
                          <a:ea typeface="Calibri"/>
                          <a:cs typeface="Times New Roman"/>
                        </a:rPr>
                        <a:t>Reliability Coefficients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latin typeface="Times New Roman"/>
                          <a:ea typeface="Calibri"/>
                          <a:cs typeface="Times New Roman"/>
                        </a:rPr>
                        <a:t>Construct 1: My e-Tutor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.948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latin typeface="Times New Roman"/>
                          <a:ea typeface="Calibri"/>
                          <a:cs typeface="Times New Roman"/>
                        </a:rPr>
                        <a:t>Construct 2: Course Learning Outcomes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.950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8382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9" y="1342338"/>
          <a:ext cx="8382001" cy="5210860"/>
        </p:xfrm>
        <a:graphic>
          <a:graphicData uri="http://schemas.openxmlformats.org/drawingml/2006/table">
            <a:tbl>
              <a:tblPr/>
              <a:tblGrid>
                <a:gridCol w="6047988"/>
                <a:gridCol w="851830"/>
                <a:gridCol w="851830"/>
                <a:gridCol w="630353"/>
              </a:tblGrid>
              <a:tr h="8149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Construct 1: My e-Tutor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Std. Deviation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2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8. The e-tutor was very knowledgeable about the subject matter of the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0.9030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3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 The e-tutor was actively involved in facilitating the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0.9755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7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 The e-tutor encouraged my active involvement in learning.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0.9525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 The e-tutor expect me to be responsible for my own learning.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12. The e-tutor cared about my individual learning in this course.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3.48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 The e-tutor was responsive to my concerns in learning.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 I would recommend this e-tutor to other students.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686800" cy="6444757"/>
        </p:xfrm>
        <a:graphic>
          <a:graphicData uri="http://schemas.openxmlformats.org/drawingml/2006/table">
            <a:tbl>
              <a:tblPr/>
              <a:tblGrid>
                <a:gridCol w="6251249"/>
                <a:gridCol w="811850"/>
                <a:gridCol w="893036"/>
                <a:gridCol w="730665"/>
              </a:tblGrid>
              <a:tr h="4990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Construct 2: Course Learning Outcome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Std. Deviation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53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15. The learning outcomes in this module are clearly identified. 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3.75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0.8159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16. Assessment tasks for this module evaluate my achievements of the learning outcomes.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3.72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0.7909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 The course material / learning resources help me to achieve the learning outcomes.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0.8051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18. The workload for this course is appropriate for the achievement of the learning outcomes. 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0.7720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19. The quality of teaching of this module helps me achieve the learning outcomes.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0.8269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20. I make the best use of the learning experience (self test, forum, digital library, readings and video lectures) in this module.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3.72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0.8066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21. I think about how i can learn more effectively in this module.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3.83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0.7169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22. I am motivated to achieve the learning outcomes in this module.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3.79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0.7731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23. Overall, I am satisfied with this fully online course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0.9712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25. The overall usability of the course website was good.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3.51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0.8332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26. I am goal-directed; if I set my sights on the results, I usually can achieve it.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0.7129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27. I put forth the same effort in the fully online course as I would in a blended course.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3.63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0.8153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 I prefer to express my ideas and thoughts in writing rather than through oral expression.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3.61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0.8308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 I understand directions better when I see a map than when I receive oral directions.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3.62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0.7861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30. The quality of the learning experience in fully online courses is better than in blended courses.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3.06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0.9490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31. I would choose to enroll in a fully online course rather than a blended course if I was given a choice.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2.99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1.0236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32. I would take a fully online course at OUM again in the future.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3.14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1.0220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Time spent logging in online learning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797" y="1752600"/>
          <a:ext cx="8077202" cy="4571999"/>
        </p:xfrm>
        <a:graphic>
          <a:graphicData uri="http://schemas.openxmlformats.org/drawingml/2006/table">
            <a:tbl>
              <a:tblPr/>
              <a:tblGrid>
                <a:gridCol w="3649442"/>
                <a:gridCol w="1106940"/>
                <a:gridCol w="1106940"/>
                <a:gridCol w="1106940"/>
                <a:gridCol w="1106940"/>
              </a:tblGrid>
              <a:tr h="9060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24. When I log on to the fully online course, my fully online sessions averaged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Valid 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Cumulative 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4775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Less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than 30 minutes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30 to 60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41.2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4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1 to 2 hours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2 to 4 hours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More than 4 hours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Missing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9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 smtClean="0"/>
              <a:t>Eom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MY" u="sng" dirty="0" smtClean="0"/>
              <a:t>Constructs:</a:t>
            </a:r>
          </a:p>
          <a:p>
            <a:pPr marL="536575" indent="-536575">
              <a:buNone/>
            </a:pPr>
            <a:r>
              <a:rPr lang="en-MY" dirty="0" err="1" smtClean="0"/>
              <a:t>i</a:t>
            </a:r>
            <a:r>
              <a:rPr lang="en-MY" dirty="0" smtClean="0"/>
              <a:t>) 	Instructor</a:t>
            </a:r>
          </a:p>
          <a:p>
            <a:pPr marL="536575" indent="-536575">
              <a:buNone/>
            </a:pPr>
            <a:r>
              <a:rPr lang="en-MY" dirty="0" smtClean="0"/>
              <a:t>ii) 	Course   Structure</a:t>
            </a:r>
          </a:p>
          <a:p>
            <a:pPr marL="363538" indent="-363538">
              <a:buNone/>
              <a:tabLst>
                <a:tab pos="536575" algn="l"/>
              </a:tabLst>
            </a:pPr>
            <a:r>
              <a:rPr lang="en-MY" dirty="0" smtClean="0"/>
              <a:t>iii) 	Feedback</a:t>
            </a:r>
          </a:p>
          <a:p>
            <a:pPr>
              <a:buNone/>
            </a:pPr>
            <a:r>
              <a:rPr lang="en-MY" dirty="0" smtClean="0"/>
              <a:t>iv)  Self-motivation</a:t>
            </a:r>
          </a:p>
          <a:p>
            <a:pPr>
              <a:buNone/>
            </a:pPr>
            <a:r>
              <a:rPr lang="en-MY" dirty="0" smtClean="0"/>
              <a:t>v)   Learning Style</a:t>
            </a:r>
          </a:p>
          <a:p>
            <a:pPr>
              <a:buNone/>
            </a:pPr>
            <a:r>
              <a:rPr lang="en-MY" dirty="0" smtClean="0"/>
              <a:t>vi)  Interaction</a:t>
            </a:r>
          </a:p>
          <a:p>
            <a:pPr>
              <a:buNone/>
            </a:pPr>
            <a:endParaRPr lang="en-MY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6764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u="sng" dirty="0" smtClean="0"/>
              <a:t>Output:</a:t>
            </a:r>
          </a:p>
          <a:p>
            <a:endParaRPr lang="en-MY" sz="3200" dirty="0" smtClean="0"/>
          </a:p>
          <a:p>
            <a:r>
              <a:rPr lang="en-MY" sz="2800" dirty="0" err="1" smtClean="0"/>
              <a:t>i</a:t>
            </a:r>
            <a:r>
              <a:rPr lang="en-MY" sz="2800" dirty="0" smtClean="0"/>
              <a:t>)   Satisfaction</a:t>
            </a:r>
          </a:p>
          <a:p>
            <a:endParaRPr lang="en-MY" sz="2800" dirty="0" smtClean="0"/>
          </a:p>
          <a:p>
            <a:r>
              <a:rPr lang="en-MY" sz="2800" dirty="0" smtClean="0"/>
              <a:t>ii)  Learning </a:t>
            </a:r>
            <a:r>
              <a:rPr lang="en-MY" sz="2800" dirty="0" err="1" smtClean="0"/>
              <a:t>utcomes</a:t>
            </a:r>
            <a:endParaRPr lang="en-MY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EOM Mod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1000"/>
            <a:ext cx="6400800" cy="6095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2285</Words>
  <Application>Microsoft Office PowerPoint</Application>
  <PresentationFormat>On-screen Show (4:3)</PresentationFormat>
  <Paragraphs>995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Satisfaction and Perceived Learning Outcomes</vt:lpstr>
      <vt:lpstr>Demographic Variables</vt:lpstr>
      <vt:lpstr>Time spent logging in online learning</vt:lpstr>
      <vt:lpstr>Reliability of Instrument</vt:lpstr>
      <vt:lpstr>RESULTS</vt:lpstr>
      <vt:lpstr>Slide 6</vt:lpstr>
      <vt:lpstr>Time spent logging in online learning</vt:lpstr>
      <vt:lpstr>Eom</vt:lpstr>
      <vt:lpstr>Slide 9</vt:lpstr>
      <vt:lpstr>Factors</vt:lpstr>
      <vt:lpstr>Factors</vt:lpstr>
      <vt:lpstr>Means for the 8 Constructs</vt:lpstr>
      <vt:lpstr>The 8 Construct Means by Online Courses</vt:lpstr>
      <vt:lpstr>The 8 Construct Means by Online Courses</vt:lpstr>
      <vt:lpstr>Regression: 6 variables vs. Satisfaction</vt:lpstr>
      <vt:lpstr>Results of Regression_Satisfaction</vt:lpstr>
      <vt:lpstr>Regression: 6 variables vs. PLO</vt:lpstr>
      <vt:lpstr>Results of Regression_PLO</vt:lpstr>
    </vt:vector>
  </TitlesOfParts>
  <Company>Open University Malaysia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OUM-PC</cp:lastModifiedBy>
  <cp:revision>86</cp:revision>
  <dcterms:created xsi:type="dcterms:W3CDTF">2015-11-02T07:50:36Z</dcterms:created>
  <dcterms:modified xsi:type="dcterms:W3CDTF">2016-03-29T01:00:16Z</dcterms:modified>
</cp:coreProperties>
</file>