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60" r:id="rId3"/>
    <p:sldId id="262" r:id="rId4"/>
    <p:sldId id="259" r:id="rId5"/>
    <p:sldId id="265" r:id="rId6"/>
    <p:sldId id="263" r:id="rId7"/>
    <p:sldId id="264" r:id="rId8"/>
    <p:sldId id="294" r:id="rId9"/>
    <p:sldId id="288" r:id="rId10"/>
    <p:sldId id="289" r:id="rId11"/>
    <p:sldId id="298" r:id="rId12"/>
    <p:sldId id="292" r:id="rId13"/>
    <p:sldId id="293" r:id="rId14"/>
    <p:sldId id="296" r:id="rId15"/>
    <p:sldId id="299" r:id="rId16"/>
    <p:sldId id="300" r:id="rId17"/>
    <p:sldId id="301" r:id="rId18"/>
    <p:sldId id="303" r:id="rId19"/>
    <p:sldId id="304" r:id="rId20"/>
    <p:sldId id="305" r:id="rId21"/>
    <p:sldId id="306" r:id="rId22"/>
    <p:sldId id="307" r:id="rId23"/>
    <p:sldId id="30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0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37A79-FFA2-478B-AACD-35628179DC58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F9DA-5796-415A-A8E9-CCE06E331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/>
          <a:lstStyle/>
          <a:p>
            <a:r>
              <a:rPr lang="en-US" b="1" dirty="0" smtClean="0"/>
              <a:t>OUM SEMINAR SERIES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1905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atin typeface="Calibri" pitchFamily="34" charset="0"/>
              </a:rPr>
              <a:t>LATIFAH ABDOL LATIF</a:t>
            </a:r>
          </a:p>
          <a:p>
            <a:pPr algn="ctr">
              <a:buNone/>
            </a:pPr>
            <a:endParaRPr lang="en-US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b="1" dirty="0" smtClean="0">
                <a:latin typeface="Calibri" pitchFamily="34" charset="0"/>
              </a:rPr>
              <a:t>29 MARCH 2016</a:t>
            </a:r>
            <a:endParaRPr lang="en-MY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Course Evaluation Items: Q15-23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763002" cy="5577903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685800"/>
                <a:gridCol w="762000"/>
                <a:gridCol w="762000"/>
                <a:gridCol w="762000"/>
                <a:gridCol w="762000"/>
                <a:gridCol w="762000"/>
                <a:gridCol w="762000"/>
                <a:gridCol w="685800"/>
                <a:gridCol w="685802"/>
              </a:tblGrid>
              <a:tr h="1752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Online Course Code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latin typeface="Arial"/>
                        </a:rPr>
                        <a:t>No. of respondents</a:t>
                      </a:r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15.  The learning outcomes in this module are clearly identified.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16.  Assessment tasks for this module evaluate my achievements of the learning outcomes.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17.  The course material / learning resources help me to achieve the learning outcomes.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18.  The workload for this course is appropriate for the achievement of the learning outcomes.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  The quality of teaching of this module helps me achieve the learning outcomes.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20.  I make the best use of the learning experience in this module.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21.  I think about how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can learn more effectively in this module.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22.  I am motivated to achieve the learning outcomes in this module.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23.  Overall, I am satisfied with this fully online course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49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BBPS4103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STRATEGIC MANAGEMENT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3.82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3.64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3.64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3.82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3.55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9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OUMM2103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ENTREPRENEURSHIP 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4.05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3.85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3.87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3.78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3.67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3.87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9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MPW2113 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BAH ASA KEBANGSAAN  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4.17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4.17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4.33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4.11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4.33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4.33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4.33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9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BBPM2203  </a:t>
                      </a:r>
                      <a:r>
                        <a:rPr lang="en-MY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MARKETING   ANAGEMENT II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3.86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4.14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9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CBMS4303  </a:t>
                      </a:r>
                      <a:r>
                        <a:rPr lang="en-MY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MANAGEMENT  INFORMATION SYSTEM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4.14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3.86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3.90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3.86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4.07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3.39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9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BBPM2103 </a:t>
                      </a:r>
                      <a:r>
                        <a:rPr lang="en-MY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MARKETING MANAGEMENT 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3.69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3.85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3.85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3.36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BBPB2103 </a:t>
                      </a:r>
                      <a:r>
                        <a:rPr lang="en-MY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HUMAN RESOURCE MANAGEMENT</a:t>
                      </a:r>
                      <a:endParaRPr lang="en-MY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3.67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3.62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3.52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3.62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3.48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3.57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3.81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3.67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49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MPW1133 </a:t>
                      </a:r>
                      <a:r>
                        <a:rPr lang="en-MY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MALAYSIAN STUDIES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4.13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3.88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Course Evaluation Items: Q15-23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14394"/>
          <a:ext cx="8763002" cy="5638806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762000"/>
                <a:gridCol w="762000"/>
                <a:gridCol w="838200"/>
                <a:gridCol w="762000"/>
                <a:gridCol w="685800"/>
                <a:gridCol w="685800"/>
                <a:gridCol w="685800"/>
                <a:gridCol w="762000"/>
                <a:gridCol w="685802"/>
              </a:tblGrid>
              <a:tr h="1789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Online Course Code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latin typeface="Arial"/>
                        </a:rPr>
                        <a:t>No. of respondents</a:t>
                      </a:r>
                      <a:endParaRPr lang="en-US" sz="1050" b="0" i="0" u="none" strike="noStrike" dirty="0">
                        <a:latin typeface="Arial"/>
                      </a:endParaRP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15.  The learning outcomes in this module are clearly identified.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16.  Assessment tasks for this module evaluate my achievements of the learning outcomes.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17.  The course material / learning resources help me to achieve the learning outcomes.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18.  The workload for this course is appropriate for the achievement of the learning outcomes.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  The quality of teaching of this module helps me achieve the learning outcomes.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20.  I make the best use of the learning experience in this module.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21.  I think about how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can learn more effectively in this module.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22.  I am motivated to achieve the learning outcomes in this module.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23.  Overall, I am satisfied with this fully online course 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6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CBKI4103  </a:t>
                      </a:r>
                      <a:r>
                        <a:rPr lang="en-MY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KNOWLEDGE MANAGEMENT</a:t>
                      </a:r>
                      <a:endParaRPr lang="en-MY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4.29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2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CBAD2103  </a:t>
                      </a:r>
                      <a:r>
                        <a:rPr lang="en-MY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SYSTEM ANALYSIS AND DESIGN</a:t>
                      </a:r>
                    </a:p>
                    <a:p>
                      <a:pPr algn="l" fontAlgn="t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4.25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4.25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4.25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BBCM4103  </a:t>
                      </a:r>
                      <a:r>
                        <a:rPr lang="en-MY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COMPENSATION MANAGEMENT</a:t>
                      </a:r>
                      <a:endParaRPr lang="en-MY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6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MPW2133  </a:t>
                      </a:r>
                      <a:r>
                        <a:rPr lang="en-MY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MALAYSIAN STUDIES</a:t>
                      </a:r>
                      <a:endParaRPr lang="en-MY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3.57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6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MPW2153  </a:t>
                      </a:r>
                      <a:r>
                        <a:rPr lang="en-MY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MORAL EDUCATION</a:t>
                      </a:r>
                      <a:endParaRPr lang="en-MY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6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MPU3223  </a:t>
                      </a:r>
                      <a:r>
                        <a:rPr lang="en-MY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ENTREPRENEURSHIP </a:t>
                      </a:r>
                      <a:endParaRPr lang="en-MY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3.14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3.14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3.14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2.86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6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MPW1153  </a:t>
                      </a:r>
                      <a:r>
                        <a:rPr lang="en-MY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MORAL EDUCATION</a:t>
                      </a:r>
                      <a:endParaRPr lang="en-MY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18" marR="6318" marT="63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2.50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2.75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2.75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2.75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3.25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2.50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2.00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76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Overall Means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139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3.66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3.64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3.69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3.60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3.84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3.21</a:t>
                      </a:r>
                    </a:p>
                  </a:txBody>
                  <a:tcPr marL="6318" marR="6318" marT="6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Online Course Evaluation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1" y="838198"/>
          <a:ext cx="8763000" cy="5843936"/>
        </p:xfrm>
        <a:graphic>
          <a:graphicData uri="http://schemas.openxmlformats.org/drawingml/2006/table">
            <a:tbl>
              <a:tblPr/>
              <a:tblGrid>
                <a:gridCol w="1981200"/>
                <a:gridCol w="454251"/>
                <a:gridCol w="620855"/>
                <a:gridCol w="737265"/>
                <a:gridCol w="786417"/>
                <a:gridCol w="807111"/>
                <a:gridCol w="764860"/>
                <a:gridCol w="528589"/>
                <a:gridCol w="551009"/>
                <a:gridCol w="519287"/>
                <a:gridCol w="556862"/>
                <a:gridCol w="455294"/>
              </a:tblGrid>
              <a:tr h="21411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/>
                        </a:rPr>
                        <a:t>Online Course Code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latin typeface="Arial"/>
                        </a:rPr>
                        <a:t>No. of Respondents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15.  The learning outcomes in this module are clearly identified.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16.  Assessment tasks for this module evaluate my achievements of the learning outcomes.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17.  The course material/learning resources help me to achieve the learning outcomes.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18.  The workload for this course is appropriate for the achievement of the learning outcomes.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19.  The quality of teaching of this module helps me achieve the learning outcomes.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20.  I make the best use of the learning experience in this module.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21.  I think about how </a:t>
                      </a:r>
                      <a:r>
                        <a:rPr lang="en-US" sz="1100" b="0" i="0" u="none" strike="noStrike" dirty="0" err="1">
                          <a:latin typeface="Arial"/>
                        </a:rPr>
                        <a:t>i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 can learn more effectively in this module.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22.  I am motivated to achieve the learning outcomes in this module.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23.  Overall, I am satisfied with this fully online course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Average Mean /100 Sept14, Jan15, Mei15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5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BBPS4103 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STRATEGIC MANAGEMENT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3.818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3.636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3.636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3.727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3.727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3.727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3.727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3.818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3.545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64.3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5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OUMM2103 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ENTREPRENEURSHIP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4.050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3.848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3.867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3.778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3.733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3.800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3.667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3.867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3.533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62.4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5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MPW2113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smtClean="0">
                          <a:latin typeface="Arial"/>
                        </a:rPr>
                        <a:t>BAH</a:t>
                      </a:r>
                      <a:r>
                        <a:rPr lang="en-US" sz="1100" b="0" i="0" u="none" strike="noStrike" baseline="0" dirty="0" smtClean="0">
                          <a:latin typeface="Arial"/>
                        </a:rPr>
                        <a:t> KEBANGSAAN </a:t>
                      </a:r>
                      <a:r>
                        <a:rPr lang="en-US" sz="1100" b="0" i="0" u="none" strike="noStrike" dirty="0" smtClean="0">
                          <a:latin typeface="Arial"/>
                        </a:rPr>
                        <a:t>A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4.167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4.167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4.333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4.108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4.333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4.333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4.333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3.500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64.0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5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BBPM2203 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MARKETING MANAGEMENT II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3.714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3.714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3.714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3.714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3.714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3.857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4.143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3.429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56.7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4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CBMS4303 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MANAGEMENT  INFORMATION SYSTEM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4.143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3.857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3.903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3.857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4.071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3.385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53.9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7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BBPM2103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MARKETING MANAGEMENT 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3.750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3.750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3.750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3.633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3.500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3.686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3.850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3.850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3.359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49.3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5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BBPB2103 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HUMAN RESOURCE MANAGEMENT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3.667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3.619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3.524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3.619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3.476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3.571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3.810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3.667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3.333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59.1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MPW1133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MALAYSIAN STUDIES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3.500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3.500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3.625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3.500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3.500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4.125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3.875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3.299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50.1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Online Course 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1" y="1066802"/>
          <a:ext cx="8686800" cy="5079810"/>
        </p:xfrm>
        <a:graphic>
          <a:graphicData uri="http://schemas.openxmlformats.org/drawingml/2006/table">
            <a:tbl>
              <a:tblPr/>
              <a:tblGrid>
                <a:gridCol w="2141951"/>
                <a:gridCol w="372648"/>
                <a:gridCol w="609600"/>
                <a:gridCol w="762000"/>
                <a:gridCol w="685800"/>
                <a:gridCol w="762000"/>
                <a:gridCol w="690883"/>
                <a:gridCol w="579466"/>
                <a:gridCol w="551009"/>
                <a:gridCol w="548423"/>
                <a:gridCol w="527726"/>
                <a:gridCol w="455294"/>
              </a:tblGrid>
              <a:tr h="21076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/>
                        </a:rPr>
                        <a:t>Online Course Code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 </a:t>
                      </a:r>
                      <a:r>
                        <a:rPr lang="en-US" sz="1100" b="0" i="0" u="none" strike="noStrike" dirty="0" smtClean="0">
                          <a:latin typeface="Arial"/>
                        </a:rPr>
                        <a:t>No. of Respondents</a:t>
                      </a:r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15.  The learning outcomes in this module are clearly identified.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16.  Assessment tasks for this module evaluate my achievements of the learning outcomes.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17.  The course material/learning resources help me to achieve the learning outcomes.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18.  The workload for this course is appropriate for the achievement of the learning outcomes.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19.  The quality of teaching of this module helps me achieve the learning outcomes.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20.  I make the best use of the learning experience in this module.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21.  I think about how </a:t>
                      </a:r>
                      <a:r>
                        <a:rPr lang="en-US" sz="1100" b="0" i="0" u="none" strike="noStrike" dirty="0" err="1">
                          <a:latin typeface="Arial"/>
                        </a:rPr>
                        <a:t>i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 can learn more effectively in this module.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22.  I am motivated to achieve the learning outcomes in this module.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latin typeface="Arial"/>
                        </a:rPr>
                        <a:t>23.  Overall, I am satisfied with this fully online course 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latin typeface="Arial"/>
                        </a:rPr>
                        <a:t>Average Mean /100 Sept14, Jan15, Mei15</a:t>
                      </a:r>
                    </a:p>
                  </a:txBody>
                  <a:tcPr marL="7014" marR="7014" marT="70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CBKI4103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KNOWLEDGE MANAGEMENT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3.714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3.714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3.714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3.714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3.714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4.143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4.286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3.286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49.7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2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CBAD2103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SYSTEM ANALYSIS AND DESIGN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4.250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4.250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4.250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3.500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3.500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3.500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3.250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47.8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2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BBCM4103 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COMPENSATION MANAGEMENT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3.800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3.600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3.800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3.800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3.200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58.8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MPW2133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 MALAYSIAN STUDIES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3.400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3.200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3.400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3.600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3.800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3.400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3.566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3.800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3.200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54.8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MPW2153 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MORAL EDUCATION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3.950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3.744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3.943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3.733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3.400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3.800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3.400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57.2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MPU3223 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ENTREPRENEURSHIP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3.286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3.143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3.286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3.143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3.429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3.143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3.429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3.286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2.857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65.8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MPW1153 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MORAL EDUCATION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2.500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2.750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2.750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2.750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3.250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2.500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2.000</a:t>
                      </a: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56.9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014" marR="7014" marT="7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/>
              <a:t>Courses with lowest exam mean score &amp; lowest in Quality of Teaching and Overall Satisfaction:</a:t>
            </a:r>
          </a:p>
          <a:p>
            <a:pPr marL="514350" indent="-514350">
              <a:buNone/>
            </a:pPr>
            <a:endParaRPr lang="en-US" sz="1000" dirty="0" smtClean="0"/>
          </a:p>
          <a:p>
            <a:pPr marL="1146175" lvl="1" indent="-406400">
              <a:buFont typeface="+mj-lt"/>
              <a:buAutoNum type="arabicPeriod"/>
            </a:pPr>
            <a:r>
              <a:rPr lang="en-US" sz="1800" dirty="0" smtClean="0"/>
              <a:t>BBPM2103: MARKETING MANAGEMENT I </a:t>
            </a:r>
          </a:p>
          <a:p>
            <a:pPr marL="1146175" lvl="1" indent="-406400">
              <a:buFont typeface="+mj-lt"/>
              <a:buAutoNum type="arabicPeriod"/>
            </a:pPr>
            <a:r>
              <a:rPr lang="en-US" sz="1800" dirty="0" smtClean="0"/>
              <a:t>CBKI4103: KNOWLEDGE MANAGEMENT </a:t>
            </a:r>
          </a:p>
          <a:p>
            <a:pPr marL="1146175" lvl="1" indent="-406400">
              <a:buFont typeface="+mj-lt"/>
              <a:buAutoNum type="arabicPeriod"/>
            </a:pPr>
            <a:r>
              <a:rPr lang="en-US" sz="1800" dirty="0" smtClean="0"/>
              <a:t>CBAD2103: SYSTEM ANALYSIS AND DESIGN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Courses lowest in Overall Satisfaction: due to Quality of teaching, Assessment, Clarity of LO, etc. :</a:t>
            </a:r>
          </a:p>
          <a:p>
            <a:pPr marL="514350" indent="-514350">
              <a:buNone/>
            </a:pPr>
            <a:endParaRPr lang="en-US" sz="800" dirty="0" smtClean="0"/>
          </a:p>
          <a:p>
            <a:pPr marL="1146175" lvl="1" indent="-406400">
              <a:buFont typeface="+mj-lt"/>
              <a:buAutoNum type="arabicPeriod"/>
            </a:pPr>
            <a:r>
              <a:rPr lang="en-US" sz="1800" dirty="0" smtClean="0"/>
              <a:t>MPW1153: MORAL EDUCATION </a:t>
            </a:r>
          </a:p>
          <a:p>
            <a:pPr marL="1146175" lvl="1" indent="-406400">
              <a:buFont typeface="+mj-lt"/>
              <a:buAutoNum type="arabicPeriod"/>
            </a:pPr>
            <a:r>
              <a:rPr lang="en-US" sz="1800" dirty="0" smtClean="0"/>
              <a:t>MPU3223: ENTREPRENEURSHIP</a:t>
            </a:r>
          </a:p>
          <a:p>
            <a:pPr marL="1146175" lvl="1" indent="-406400">
              <a:buFont typeface="+mj-lt"/>
              <a:buAutoNum type="arabicPeriod"/>
            </a:pPr>
            <a:r>
              <a:rPr lang="en-US" sz="1800" dirty="0" smtClean="0"/>
              <a:t>MPW2153: MORAL EDUCATION </a:t>
            </a:r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MY" b="1" dirty="0" smtClean="0"/>
              <a:t>Background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MY" sz="2200" dirty="0" smtClean="0"/>
              <a:t>1.   In OUM, evaluation of COURSES has not been carried out consistently throughout the faculties.;</a:t>
            </a:r>
            <a:endParaRPr lang="en-US" sz="2200" dirty="0" smtClean="0"/>
          </a:p>
          <a:p>
            <a:pPr>
              <a:buNone/>
            </a:pPr>
            <a:r>
              <a:rPr lang="en-MY" sz="2200" dirty="0" smtClean="0"/>
              <a:t>2.   However, for all PROGRAMMES offered, an external examiner is invited to carry out an evaluation of the programme, after going through almost a full </a:t>
            </a:r>
            <a:r>
              <a:rPr lang="en-MY" sz="2200" i="1" dirty="0" smtClean="0"/>
              <a:t>cycle;</a:t>
            </a:r>
            <a:endParaRPr lang="en-US" sz="2200" dirty="0" smtClean="0"/>
          </a:p>
          <a:p>
            <a:pPr>
              <a:buNone/>
            </a:pPr>
            <a:r>
              <a:rPr lang="en-MY" sz="2200" dirty="0" smtClean="0"/>
              <a:t>3.   This is a onetime evaluation which does not allow for formative feedback wherein improvements can be instituted along the students’ study cycle;</a:t>
            </a:r>
            <a:endParaRPr lang="en-US" sz="2200" dirty="0" smtClean="0"/>
          </a:p>
          <a:p>
            <a:pPr>
              <a:buNone/>
            </a:pPr>
            <a:r>
              <a:rPr lang="en-MY" sz="2200" dirty="0" smtClean="0"/>
              <a:t>4.   ITLA monitors and evaluates tutors’ performance through a tutor evaluation exercise. However, the results are not integrated with students’ feedback on the course that they are taking; </a:t>
            </a:r>
            <a:endParaRPr lang="en-US" sz="2200" dirty="0" smtClean="0"/>
          </a:p>
          <a:p>
            <a:pPr>
              <a:buNone/>
            </a:pPr>
            <a:r>
              <a:rPr lang="en-MY" sz="2200" dirty="0" smtClean="0"/>
              <a:t>5.   This makes it difficult for OUM to introduce specific intervention in improving the course as the evaluation of the tutors and the courses are not done in an integrated manner.</a:t>
            </a:r>
            <a:endParaRPr lang="en-US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MY" sz="3600" b="1" dirty="0" smtClean="0"/>
              <a:t>Why implement this system-wide evaluation?</a:t>
            </a:r>
            <a:endParaRPr lang="en-MY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MY" dirty="0" smtClean="0"/>
              <a:t>Implementing this university wide survey will help OUM in the following ways:</a:t>
            </a:r>
          </a:p>
          <a:p>
            <a:pPr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MY" sz="2900" dirty="0" smtClean="0"/>
              <a:t>for curricular and pedagogic review &amp; reform and decision making. Data can be also be used to help institutions identify, promote, and demonstrate effective T&amp;L;</a:t>
            </a:r>
          </a:p>
          <a:p>
            <a:pPr marL="514350" lvl="0" indent="-514350">
              <a:buFont typeface="+mj-lt"/>
              <a:buAutoNum type="arabicParenR"/>
            </a:pPr>
            <a:endParaRPr lang="en-US" sz="14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MY" sz="2900" dirty="0" smtClean="0"/>
              <a:t>for quality improvement and also managing academic performance, professional development of tutors, academic performance rewards, promotion processes and as key performance indicators for academics (in the aspect of T&amp;L);</a:t>
            </a:r>
          </a:p>
          <a:p>
            <a:pPr marL="514350" lvl="0" indent="-514350">
              <a:buFont typeface="+mj-lt"/>
              <a:buAutoNum type="arabicParenR"/>
            </a:pPr>
            <a:endParaRPr lang="en-US" sz="14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MY" sz="2900" dirty="0" smtClean="0"/>
              <a:t>the qualitative data can be used by academics as feedback to support and improve their academic practice (T&amp;L); </a:t>
            </a:r>
            <a:endParaRPr lang="en-US" sz="2900" dirty="0" smtClean="0"/>
          </a:p>
          <a:p>
            <a:endParaRPr lang="en-M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 smtClean="0"/>
              <a:t>Research Questions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pPr>
              <a:buNone/>
            </a:pPr>
            <a:r>
              <a:rPr lang="en-MY" dirty="0" smtClean="0"/>
              <a:t>1. </a:t>
            </a:r>
            <a:r>
              <a:rPr lang="en-MY" sz="2400" dirty="0" smtClean="0"/>
              <a:t>What are the student’s perceptions of their learning experiences in fully online courses?</a:t>
            </a:r>
            <a:endParaRPr lang="en-US" sz="2400" dirty="0" smtClean="0"/>
          </a:p>
          <a:p>
            <a:pPr>
              <a:buNone/>
            </a:pPr>
            <a:r>
              <a:rPr lang="en-MY" sz="2400" dirty="0" smtClean="0"/>
              <a:t>2. What tutor attributes do students perceive that help them learn?</a:t>
            </a:r>
            <a:endParaRPr lang="en-US" sz="2400" dirty="0" smtClean="0"/>
          </a:p>
          <a:p>
            <a:pPr>
              <a:buNone/>
            </a:pPr>
            <a:r>
              <a:rPr lang="en-MY" sz="2400" dirty="0" smtClean="0"/>
              <a:t>3. What tutor attributes do students perceive that hinder their learning?</a:t>
            </a:r>
            <a:endParaRPr lang="en-US" sz="2400" dirty="0" smtClean="0"/>
          </a:p>
          <a:p>
            <a:endParaRPr lang="en-M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Course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MY" sz="2000" b="1" dirty="0" smtClean="0"/>
              <a:t>Quantitative items</a:t>
            </a:r>
            <a:r>
              <a:rPr lang="en-MY" sz="2000" dirty="0" smtClean="0"/>
              <a:t> : 1-11</a:t>
            </a:r>
          </a:p>
          <a:p>
            <a:pPr>
              <a:buNone/>
            </a:pPr>
            <a:r>
              <a:rPr lang="en-MY" sz="1600" dirty="0" smtClean="0"/>
              <a:t>Using the 1-4 </a:t>
            </a:r>
            <a:r>
              <a:rPr lang="en-MY" sz="1600" dirty="0" err="1" smtClean="0"/>
              <a:t>Likert</a:t>
            </a:r>
            <a:r>
              <a:rPr lang="en-MY" sz="1600" dirty="0" smtClean="0"/>
              <a:t>-Type scale:  (</a:t>
            </a:r>
            <a:r>
              <a:rPr lang="en-MY" sz="1600" b="1" dirty="0" smtClean="0"/>
              <a:t>1: Strongly Disagree;  2: Disagree;  3: Agree;  4: Strongly Agree) 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MY" sz="1600" b="1" dirty="0" smtClean="0"/>
              <a:t>1. 	The learning outcomes in this course are clearly identified.</a:t>
            </a:r>
            <a:endParaRPr lang="en-US" sz="1600" b="1" dirty="0" smtClean="0"/>
          </a:p>
          <a:p>
            <a:pPr>
              <a:buNone/>
            </a:pPr>
            <a:r>
              <a:rPr lang="en-MY" sz="1600" dirty="0" smtClean="0"/>
              <a:t>	</a:t>
            </a:r>
            <a:r>
              <a:rPr lang="en-MY" sz="1600" i="1" dirty="0" smtClean="0"/>
              <a:t>The learning outcomes are what you are expected to know, understand or be able to do in order to be successful in this course. </a:t>
            </a:r>
            <a:endParaRPr lang="en-US" sz="1600" dirty="0" smtClean="0"/>
          </a:p>
          <a:p>
            <a:pPr>
              <a:buNone/>
            </a:pPr>
            <a:r>
              <a:rPr lang="en-MY" sz="1600" b="1" dirty="0" smtClean="0"/>
              <a:t>2. 	The learning experiences in this course help me to achieve the learning outcomes.</a:t>
            </a:r>
            <a:endParaRPr lang="en-US" sz="1600" b="1" dirty="0" smtClean="0"/>
          </a:p>
          <a:p>
            <a:pPr>
              <a:buNone/>
            </a:pPr>
            <a:r>
              <a:rPr lang="en-MY" sz="1600" dirty="0" smtClean="0"/>
              <a:t>	</a:t>
            </a:r>
            <a:r>
              <a:rPr lang="en-MY" sz="1600" i="1" dirty="0" smtClean="0"/>
              <a:t>The learning experiences could include: face-to-face tutorials, laboratories, clinical </a:t>
            </a:r>
            <a:r>
              <a:rPr lang="en-MY" sz="1600" i="1" dirty="0" err="1" smtClean="0"/>
              <a:t>practicums</a:t>
            </a:r>
            <a:r>
              <a:rPr lang="en-MY" sz="1600" i="1" dirty="0" smtClean="0"/>
              <a:t>, learning tasks/activities, online forum, online interactions, etc </a:t>
            </a:r>
            <a:endParaRPr lang="en-US" sz="1600" dirty="0" smtClean="0"/>
          </a:p>
          <a:p>
            <a:pPr>
              <a:buNone/>
            </a:pPr>
            <a:r>
              <a:rPr lang="en-MY" sz="1600" b="1" dirty="0" smtClean="0"/>
              <a:t>3. 	The learning resources in this course help me to achieve the learning outcomes.</a:t>
            </a:r>
            <a:endParaRPr lang="en-US" sz="1600" b="1" dirty="0" smtClean="0"/>
          </a:p>
          <a:p>
            <a:pPr>
              <a:buNone/>
            </a:pPr>
            <a:r>
              <a:rPr lang="en-MY" sz="1600" dirty="0" smtClean="0"/>
              <a:t>	</a:t>
            </a:r>
            <a:r>
              <a:rPr lang="en-MY" sz="1600" i="1" dirty="0" smtClean="0"/>
              <a:t>Learning resources could include print modules, multimedia and online study materials, and equipment available in laboratories, clinics or studios, digital library materials, etc </a:t>
            </a:r>
            <a:endParaRPr lang="en-US" sz="1600" dirty="0" smtClean="0"/>
          </a:p>
          <a:p>
            <a:pPr>
              <a:buAutoNum type="arabicPeriod" startAt="4"/>
            </a:pPr>
            <a:r>
              <a:rPr lang="en-MY" sz="1600" b="1" dirty="0" smtClean="0"/>
              <a:t>The assessment tasks in this course evaluate my achievement of the learning outcomes.</a:t>
            </a:r>
            <a:endParaRPr lang="en-MY" sz="1600" b="1" i="1" dirty="0" smtClean="0"/>
          </a:p>
          <a:p>
            <a:pPr>
              <a:buNone/>
            </a:pPr>
            <a:r>
              <a:rPr lang="en-MY" sz="1600" i="1" dirty="0" smtClean="0"/>
              <a:t>	Assessment tasks are those which are rewarded by marks or grades or feedback. Assessment tasks directly assess your achievement of the learning outcomes.</a:t>
            </a:r>
            <a:r>
              <a:rPr lang="en-MY" sz="1600" b="1" i="1" dirty="0" smtClean="0"/>
              <a:t>  </a:t>
            </a:r>
          </a:p>
          <a:p>
            <a:pPr>
              <a:buAutoNum type="arabicPeriod" startAt="5"/>
            </a:pPr>
            <a:r>
              <a:rPr lang="en-MY" sz="1600" b="1" i="1" dirty="0" smtClean="0"/>
              <a:t> </a:t>
            </a:r>
            <a:r>
              <a:rPr lang="en-MY" sz="1600" b="1" dirty="0" smtClean="0"/>
              <a:t>Feedback on my work in this course helps me to achieve the learning outcomes. </a:t>
            </a:r>
          </a:p>
          <a:p>
            <a:pPr>
              <a:buNone/>
            </a:pPr>
            <a:r>
              <a:rPr lang="en-MY" sz="1600" i="1" dirty="0" smtClean="0"/>
              <a:t>	Feedback includes written or verbal comments on your work. 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Course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MY" sz="1600" b="1" dirty="0" smtClean="0"/>
              <a:t>6. 	The workload in this course is appropriate to the achievement of the learning outcomes.</a:t>
            </a:r>
            <a:endParaRPr lang="en-US" sz="1600" b="1" dirty="0" smtClean="0"/>
          </a:p>
          <a:p>
            <a:pPr>
              <a:buNone/>
            </a:pPr>
            <a:r>
              <a:rPr lang="en-MY" sz="1600" dirty="0" smtClean="0"/>
              <a:t>	</a:t>
            </a:r>
            <a:r>
              <a:rPr lang="en-MY" sz="1600" i="1" dirty="0" smtClean="0"/>
              <a:t>Workload includes reading, researching, group activities and assessment tasks. </a:t>
            </a:r>
            <a:endParaRPr lang="en-US" sz="1600" dirty="0" smtClean="0"/>
          </a:p>
          <a:p>
            <a:pPr>
              <a:buNone/>
            </a:pPr>
            <a:r>
              <a:rPr lang="en-MY" sz="1600" b="1" dirty="0" smtClean="0"/>
              <a:t>7. 	The quality of teaching in this course helps me to achieve the learning outcomes.</a:t>
            </a:r>
            <a:endParaRPr lang="en-US" sz="1600" b="1" dirty="0" smtClean="0"/>
          </a:p>
          <a:p>
            <a:pPr>
              <a:buNone/>
            </a:pPr>
            <a:r>
              <a:rPr lang="en-MY" sz="1600" dirty="0" smtClean="0"/>
              <a:t>	</a:t>
            </a:r>
            <a:r>
              <a:rPr lang="en-MY" sz="1600" i="1" dirty="0" smtClean="0"/>
              <a:t>Quality teaching occurs when knowledgeable and enthusiastic teaching staff interacts positively with students in well-organised teaching and learning experiences.</a:t>
            </a:r>
            <a:endParaRPr lang="en-US" sz="1600" dirty="0" smtClean="0"/>
          </a:p>
          <a:p>
            <a:pPr>
              <a:buNone/>
            </a:pPr>
            <a:r>
              <a:rPr lang="en-MY" sz="1600" i="1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en-MY" sz="1600" b="1" i="1" dirty="0" smtClean="0"/>
              <a:t>Items 8-11 ask students to report on their motivation, enthusiasm and commitment in the learning experiences and their overall satisfaction with the course.</a:t>
            </a:r>
            <a:endParaRPr lang="en-US" sz="1600" dirty="0" smtClean="0"/>
          </a:p>
          <a:p>
            <a:pPr>
              <a:buNone/>
            </a:pPr>
            <a:r>
              <a:rPr lang="en-MY" sz="1600" b="1" i="1" dirty="0" smtClean="0"/>
              <a:t> </a:t>
            </a:r>
            <a:r>
              <a:rPr lang="en-MY" sz="1600" b="1" dirty="0" smtClean="0"/>
              <a:t>8. 	I am motivated to achieve the learning outcomes in this course.</a:t>
            </a:r>
            <a:endParaRPr lang="en-US" sz="1600" b="1" dirty="0" smtClean="0"/>
          </a:p>
          <a:p>
            <a:pPr>
              <a:buNone/>
            </a:pPr>
            <a:r>
              <a:rPr lang="en-MY" sz="1600" dirty="0" smtClean="0"/>
              <a:t>	</a:t>
            </a:r>
            <a:r>
              <a:rPr lang="en-MY" sz="1600" i="1" dirty="0" smtClean="0"/>
              <a:t>Being motivated means having the desire or drive to learn, to complete tasks and to willingly strive for goals. </a:t>
            </a:r>
            <a:endParaRPr lang="en-US" sz="1600" dirty="0" smtClean="0"/>
          </a:p>
          <a:p>
            <a:pPr>
              <a:buNone/>
            </a:pPr>
            <a:r>
              <a:rPr lang="en-MY" sz="1600" b="1" dirty="0" smtClean="0"/>
              <a:t>9. 	I make best use of the learning experiences in this course.</a:t>
            </a:r>
            <a:endParaRPr lang="en-US" sz="1600" b="1" dirty="0" smtClean="0"/>
          </a:p>
          <a:p>
            <a:pPr>
              <a:buNone/>
            </a:pPr>
            <a:r>
              <a:rPr lang="en-MY" sz="1600" dirty="0" smtClean="0"/>
              <a:t>	</a:t>
            </a:r>
            <a:r>
              <a:rPr lang="en-MY" sz="1600" i="1" dirty="0" smtClean="0"/>
              <a:t>I prepare for and follow up on the learning experiences offered in this course. </a:t>
            </a:r>
            <a:endParaRPr lang="en-US" sz="1600" dirty="0" smtClean="0"/>
          </a:p>
          <a:p>
            <a:pPr>
              <a:buNone/>
            </a:pPr>
            <a:r>
              <a:rPr lang="en-MY" sz="1600" b="1" dirty="0" smtClean="0"/>
              <a:t>10. 	I often think about how I can learn more effectively in this course.</a:t>
            </a:r>
            <a:endParaRPr lang="en-US" sz="1600" b="1" dirty="0" smtClean="0"/>
          </a:p>
          <a:p>
            <a:pPr>
              <a:buNone/>
            </a:pPr>
            <a:r>
              <a:rPr lang="en-MY" sz="1600" dirty="0" smtClean="0"/>
              <a:t>	</a:t>
            </a:r>
            <a:r>
              <a:rPr lang="en-MY" sz="1600" i="1" dirty="0" smtClean="0"/>
              <a:t>I take time to think about how I can learn more effectively. </a:t>
            </a:r>
            <a:endParaRPr lang="en-US" sz="1600" dirty="0" smtClean="0"/>
          </a:p>
          <a:p>
            <a:pPr>
              <a:buNone/>
            </a:pPr>
            <a:r>
              <a:rPr lang="en-MY" sz="1600" b="1" dirty="0" smtClean="0"/>
              <a:t>11. 	Overall, I am satisfied with this course.</a:t>
            </a:r>
            <a:endParaRPr lang="en-US" sz="1600" b="1" dirty="0" smtClean="0"/>
          </a:p>
          <a:p>
            <a:pPr>
              <a:buNone/>
            </a:pPr>
            <a:r>
              <a:rPr lang="en-MY" sz="1600" dirty="0" smtClean="0"/>
              <a:t>	</a:t>
            </a:r>
            <a:r>
              <a:rPr lang="en-MY" sz="1600" i="1" dirty="0" smtClean="0"/>
              <a:t>Overall, this course provides a quality learning experience.</a:t>
            </a:r>
            <a:endParaRPr lang="en-US" sz="1600" dirty="0" smtClean="0"/>
          </a:p>
          <a:p>
            <a:pPr>
              <a:buNone/>
            </a:pPr>
            <a:r>
              <a:rPr lang="en-MY" sz="1600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en-MY" sz="1600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en-MY" sz="1600" dirty="0" smtClean="0"/>
              <a:t> 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Course Evaluation of </a:t>
            </a:r>
            <a:r>
              <a:rPr lang="en-US" sz="3600" b="1" dirty="0" smtClean="0"/>
              <a:t>Online Courses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dirty="0" smtClean="0"/>
              <a:t>Instrument:</a:t>
            </a:r>
          </a:p>
          <a:p>
            <a:r>
              <a:rPr lang="en-MY" sz="2400" dirty="0" smtClean="0"/>
              <a:t>Survey Administration:</a:t>
            </a:r>
          </a:p>
          <a:p>
            <a:r>
              <a:rPr lang="en-MY" sz="2400" dirty="0" smtClean="0"/>
              <a:t>Data Analysis:</a:t>
            </a:r>
          </a:p>
          <a:p>
            <a:pPr marL="914400" indent="-406400">
              <a:buFont typeface="+mj-lt"/>
              <a:buAutoNum type="alphaLcParenR"/>
            </a:pPr>
            <a:r>
              <a:rPr lang="en-MY" sz="2400" dirty="0" smtClean="0"/>
              <a:t>Data were </a:t>
            </a:r>
            <a:r>
              <a:rPr lang="en-MY" sz="2400" dirty="0"/>
              <a:t>retrieved from the Survey Monkey portal on 28 </a:t>
            </a:r>
            <a:r>
              <a:rPr lang="en-MY" sz="2400" dirty="0" smtClean="0"/>
              <a:t>Sept 2015</a:t>
            </a:r>
            <a:r>
              <a:rPr lang="en-MY" sz="2400" dirty="0"/>
              <a:t>. The original data file downloaded from the Survey Monkey portal comprised 734 cases.  </a:t>
            </a:r>
            <a:r>
              <a:rPr lang="en-MY" sz="2400" dirty="0" smtClean="0"/>
              <a:t>Only 397 were used for final data analysis; </a:t>
            </a:r>
          </a:p>
          <a:p>
            <a:pPr marL="914400" indent="-406400">
              <a:buFont typeface="+mj-lt"/>
              <a:buAutoNum type="alphaLcParenR"/>
            </a:pPr>
            <a:r>
              <a:rPr lang="en-MY" sz="2400" dirty="0" smtClean="0"/>
              <a:t>Data </a:t>
            </a:r>
            <a:r>
              <a:rPr lang="en-MY" sz="2400" dirty="0"/>
              <a:t>cleaning and data analysis were carried out using SPSS Statistics </a:t>
            </a:r>
            <a:r>
              <a:rPr lang="en-MY" sz="2400" dirty="0" smtClean="0"/>
              <a:t>22;   </a:t>
            </a:r>
          </a:p>
          <a:p>
            <a:pPr marL="914400" indent="-449263">
              <a:buFont typeface="+mj-lt"/>
              <a:buAutoNum type="alphaLcParenR"/>
            </a:pPr>
            <a:r>
              <a:rPr lang="en-MY" sz="2400" dirty="0" smtClean="0"/>
              <a:t>Text </a:t>
            </a:r>
            <a:r>
              <a:rPr lang="en-MY" sz="2400" dirty="0"/>
              <a:t>responses were not included in the </a:t>
            </a:r>
            <a:r>
              <a:rPr lang="en-MY" sz="2400" dirty="0" smtClean="0"/>
              <a:t>analysis (requires SPSS Text Analytics software)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MY" sz="2400" b="1" dirty="0" smtClean="0"/>
              <a:t>Qualitative items</a:t>
            </a:r>
          </a:p>
          <a:p>
            <a:pPr>
              <a:buNone/>
            </a:pPr>
            <a:endParaRPr lang="en-US" sz="2400" dirty="0" smtClean="0"/>
          </a:p>
          <a:p>
            <a:pPr marL="914400" indent="-914400">
              <a:buNone/>
            </a:pPr>
            <a:r>
              <a:rPr lang="en-MY" sz="2400" dirty="0" smtClean="0"/>
              <a:t> 12. 	What are the most helpful aspects of this  course?</a:t>
            </a:r>
            <a:endParaRPr lang="en-US" sz="2400" dirty="0" smtClean="0"/>
          </a:p>
          <a:p>
            <a:pPr marL="969963" indent="-969963">
              <a:buNone/>
            </a:pPr>
            <a:r>
              <a:rPr lang="en-MY" sz="2400" dirty="0" smtClean="0"/>
              <a:t> 13. 	How do you think this course might be improved?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/>
              <a:t>Tutor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Quantitative Items: 1-7: using the 1-4 </a:t>
            </a:r>
            <a:r>
              <a:rPr lang="en-US" sz="2000" b="1" dirty="0" err="1" smtClean="0"/>
              <a:t>Likert</a:t>
            </a:r>
            <a:r>
              <a:rPr lang="en-US" sz="2000" b="1" dirty="0" smtClean="0"/>
              <a:t>-type Scale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MY" sz="1600" b="1" dirty="0" smtClean="0"/>
              <a:t>1: Strongly Disagree;  2: Disagree;  3: Agree;  4: Strongly Agree for each item. </a:t>
            </a:r>
            <a:endParaRPr lang="en-US" sz="1600" dirty="0" smtClean="0"/>
          </a:p>
          <a:p>
            <a:pPr>
              <a:buNone/>
            </a:pPr>
            <a:r>
              <a:rPr lang="en-MY" sz="1600" b="1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en-MY" sz="1600" dirty="0" smtClean="0"/>
              <a:t>[The Tutor's name]: …………………………………</a:t>
            </a:r>
            <a:endParaRPr lang="en-US" sz="1600" dirty="0" smtClean="0"/>
          </a:p>
          <a:p>
            <a:pPr>
              <a:buNone/>
            </a:pPr>
            <a:r>
              <a:rPr lang="en-MY" sz="1600" dirty="0" smtClean="0"/>
              <a:t> </a:t>
            </a:r>
            <a:endParaRPr lang="en-US" sz="18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MY" sz="1800" b="1" dirty="0" smtClean="0"/>
              <a:t>Is knowledgeable in the subject area</a:t>
            </a:r>
            <a:r>
              <a:rPr lang="en-MY" sz="1800" dirty="0" smtClean="0"/>
              <a:t/>
            </a:r>
            <a:br>
              <a:rPr lang="en-MY" sz="1800" dirty="0" smtClean="0"/>
            </a:br>
            <a:r>
              <a:rPr lang="en-MY" sz="1600" i="1" dirty="0" smtClean="0"/>
              <a:t>The tutor has a good understanding of the subject.</a:t>
            </a:r>
            <a:endParaRPr lang="en-MY" sz="1800" i="1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MY" sz="1800" b="1" dirty="0" smtClean="0"/>
              <a:t>Is enthusiastic in teaching the course</a:t>
            </a:r>
            <a:endParaRPr lang="en-US" sz="1800" b="1" dirty="0" smtClean="0"/>
          </a:p>
          <a:p>
            <a:pPr marL="514350" indent="-514350">
              <a:buNone/>
            </a:pPr>
            <a:r>
              <a:rPr lang="en-MY" sz="1800" i="1" dirty="0" smtClean="0"/>
              <a:t>	</a:t>
            </a:r>
            <a:r>
              <a:rPr lang="en-MY" sz="1600" i="1" dirty="0" smtClean="0"/>
              <a:t>The tutor makes the subject interesting and conveys his or her enthusiasm for the subject.  </a:t>
            </a:r>
            <a:endParaRPr lang="en-MY" sz="1800" i="1" dirty="0" smtClean="0"/>
          </a:p>
          <a:p>
            <a:pPr marL="514350" indent="-514350">
              <a:buNone/>
            </a:pPr>
            <a:r>
              <a:rPr lang="en-MY" sz="2000" b="1" dirty="0" smtClean="0"/>
              <a:t>3)	Is</a:t>
            </a:r>
            <a:r>
              <a:rPr lang="en-MY" sz="1800" b="1" dirty="0" smtClean="0"/>
              <a:t> well organised</a:t>
            </a:r>
            <a:r>
              <a:rPr lang="en-MY" sz="1800" dirty="0" smtClean="0"/>
              <a:t/>
            </a:r>
            <a:br>
              <a:rPr lang="en-MY" sz="1800" dirty="0" smtClean="0"/>
            </a:br>
            <a:r>
              <a:rPr lang="en-MY" sz="1600" i="1" dirty="0" smtClean="0"/>
              <a:t>The tutor has material prepared on time, is punctual and structures activities in ways that help learning. </a:t>
            </a:r>
            <a:endParaRPr lang="en-US" sz="1800" dirty="0" smtClean="0"/>
          </a:p>
          <a:p>
            <a:pPr marL="514350" lvl="0" indent="-514350">
              <a:buNone/>
            </a:pPr>
            <a:r>
              <a:rPr lang="en-MY" sz="1800" b="1" dirty="0" smtClean="0"/>
              <a:t>4)	Communicates clearly</a:t>
            </a:r>
            <a:r>
              <a:rPr lang="en-MY" sz="1800" dirty="0" smtClean="0"/>
              <a:t/>
            </a:r>
            <a:br>
              <a:rPr lang="en-MY" sz="1800" dirty="0" smtClean="0"/>
            </a:br>
            <a:r>
              <a:rPr lang="en-MY" sz="1600" i="1" dirty="0" smtClean="0"/>
              <a:t>The tutor is easy to understand in face-to-face, online, written and other formats and explains concepts clearly. </a:t>
            </a:r>
            <a:endParaRPr lang="en-US" sz="1800" dirty="0" smtClean="0"/>
          </a:p>
          <a:p>
            <a:pPr marL="514350" lvl="0" indent="-514350">
              <a:buNone/>
            </a:pPr>
            <a:r>
              <a:rPr lang="en-MY" sz="1800" b="1" dirty="0" smtClean="0"/>
              <a:t>5)	Is approachable</a:t>
            </a:r>
            <a:r>
              <a:rPr lang="en-MY" sz="1800" dirty="0" smtClean="0"/>
              <a:t/>
            </a:r>
            <a:br>
              <a:rPr lang="en-MY" sz="1800" dirty="0" smtClean="0"/>
            </a:br>
            <a:r>
              <a:rPr lang="en-MY" sz="1600" i="1" dirty="0" smtClean="0"/>
              <a:t>The tutor encourages students to ask questions and seek help.</a:t>
            </a:r>
            <a:endParaRPr lang="en-US" sz="1800" dirty="0" smtClean="0"/>
          </a:p>
          <a:p>
            <a:pPr>
              <a:buNone/>
            </a:pPr>
            <a:r>
              <a:rPr lang="en-MY" sz="1800" i="1" dirty="0" smtClean="0"/>
              <a:t> </a:t>
            </a:r>
            <a:endParaRPr lang="en-US" sz="18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Tutor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623888" lvl="0" indent="-457200">
              <a:buNone/>
            </a:pPr>
            <a:r>
              <a:rPr lang="en-MY" sz="2000" b="1" dirty="0" smtClean="0"/>
              <a:t>6)	Provides useful feedback</a:t>
            </a:r>
            <a:r>
              <a:rPr lang="en-MY" sz="2000" dirty="0" smtClean="0"/>
              <a:t/>
            </a:r>
            <a:br>
              <a:rPr lang="en-MY" sz="2000" dirty="0" smtClean="0"/>
            </a:br>
            <a:r>
              <a:rPr lang="en-MY" sz="1800" i="1" dirty="0" smtClean="0"/>
              <a:t>The tutor provides timely and helpful feedback so you can learn.</a:t>
            </a:r>
            <a:endParaRPr lang="en-MY" sz="2000" i="1" dirty="0" smtClean="0"/>
          </a:p>
          <a:p>
            <a:pPr marL="623888" lvl="0" indent="-457200">
              <a:buNone/>
            </a:pPr>
            <a:r>
              <a:rPr lang="en-MY" sz="2000" b="1" dirty="0" smtClean="0"/>
              <a:t>7)	Is an effective tutor</a:t>
            </a:r>
            <a:r>
              <a:rPr lang="en-MY" sz="2000" dirty="0" smtClean="0"/>
              <a:t/>
            </a:r>
            <a:br>
              <a:rPr lang="en-MY" sz="2000" dirty="0" smtClean="0"/>
            </a:br>
            <a:r>
              <a:rPr lang="en-MY" sz="1800" i="1" dirty="0" smtClean="0"/>
              <a:t>Overall, this tutor helps you to learn.</a:t>
            </a:r>
            <a:endParaRPr lang="en-US" sz="2000" dirty="0" smtClean="0"/>
          </a:p>
          <a:p>
            <a:pPr marL="623888" indent="-457200">
              <a:buNone/>
            </a:pPr>
            <a:r>
              <a:rPr lang="en-MY" sz="2000" i="1" dirty="0" smtClean="0"/>
              <a:t> </a:t>
            </a:r>
            <a:endParaRPr lang="en-US" sz="2000" dirty="0" smtClean="0"/>
          </a:p>
          <a:p>
            <a:pPr marL="623888" indent="-457200">
              <a:buNone/>
            </a:pPr>
            <a:r>
              <a:rPr lang="en-MY" sz="2400" i="1" dirty="0" smtClean="0"/>
              <a:t> </a:t>
            </a:r>
            <a:r>
              <a:rPr lang="en-MY" sz="2400" b="1" dirty="0" smtClean="0"/>
              <a:t>Qualitative items</a:t>
            </a:r>
            <a:endParaRPr lang="en-US" sz="2400" dirty="0" smtClean="0"/>
          </a:p>
          <a:p>
            <a:pPr marL="623888" indent="-457200">
              <a:buNone/>
            </a:pPr>
            <a:r>
              <a:rPr lang="en-MY" sz="2400" dirty="0" smtClean="0"/>
              <a:t> </a:t>
            </a:r>
            <a:endParaRPr lang="en-US" sz="2400" dirty="0" smtClean="0"/>
          </a:p>
          <a:p>
            <a:pPr marL="623888" lvl="0" indent="-457200">
              <a:buNone/>
            </a:pPr>
            <a:r>
              <a:rPr lang="en-MY" sz="2000" dirty="0" smtClean="0"/>
              <a:t>8)	Please comment on the tutor's teaching strengths.</a:t>
            </a:r>
            <a:endParaRPr lang="en-US" sz="2000" dirty="0" smtClean="0"/>
          </a:p>
          <a:p>
            <a:pPr marL="623888" indent="-457200">
              <a:buNone/>
            </a:pPr>
            <a:r>
              <a:rPr lang="en-MY" sz="2000" dirty="0" smtClean="0"/>
              <a:t>9)	Please comment on how you think the tutor might improve the teaching and learning in this course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latin typeface="Rockwell Extra Bold" pitchFamily="18" charset="0"/>
              </a:rPr>
              <a:t>Thank you</a:t>
            </a:r>
            <a:endParaRPr lang="en-US" sz="6000" dirty="0">
              <a:latin typeface="Rockwell Extra Bol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Demographic Variables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4038601" cy="1981200"/>
        </p:xfrm>
        <a:graphic>
          <a:graphicData uri="http://schemas.openxmlformats.org/drawingml/2006/table">
            <a:tbl>
              <a:tblPr/>
              <a:tblGrid>
                <a:gridCol w="228600"/>
                <a:gridCol w="887086"/>
                <a:gridCol w="619002"/>
                <a:gridCol w="740789"/>
                <a:gridCol w="781562"/>
                <a:gridCol w="781562"/>
              </a:tblGrid>
              <a:tr h="313289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Table 2: Gender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707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latin typeface="Times New Roman"/>
                          <a:ea typeface="Calibri"/>
                          <a:cs typeface="Times New Roman"/>
                        </a:rPr>
                        <a:t>Gender</a:t>
                      </a: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Frequency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Cumulative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289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Female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72.3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72.3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72.3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Male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27.7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27.7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429000"/>
          <a:ext cx="4114799" cy="3047998"/>
        </p:xfrm>
        <a:graphic>
          <a:graphicData uri="http://schemas.openxmlformats.org/drawingml/2006/table">
            <a:tbl>
              <a:tblPr/>
              <a:tblGrid>
                <a:gridCol w="152400"/>
                <a:gridCol w="996216"/>
                <a:gridCol w="628082"/>
                <a:gridCol w="751763"/>
                <a:gridCol w="793169"/>
                <a:gridCol w="793169"/>
              </a:tblGrid>
              <a:tr h="317240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Table 3: Age Categories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621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latin typeface="Times New Roman"/>
                          <a:ea typeface="Calibri"/>
                          <a:cs typeface="Times New Roman"/>
                        </a:rPr>
                        <a:t>Age Range</a:t>
                      </a: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Frequency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Cumulative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240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to 24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 to 34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44.6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44.6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63.7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 to 44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26.7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90.4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 to 54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 to 64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8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0598" y="1295401"/>
          <a:ext cx="3933829" cy="1959040"/>
        </p:xfrm>
        <a:graphic>
          <a:graphicData uri="http://schemas.openxmlformats.org/drawingml/2006/table">
            <a:tbl>
              <a:tblPr/>
              <a:tblGrid>
                <a:gridCol w="228602"/>
                <a:gridCol w="781227"/>
                <a:gridCol w="619150"/>
                <a:gridCol w="741072"/>
                <a:gridCol w="781889"/>
                <a:gridCol w="781889"/>
              </a:tblGrid>
              <a:tr h="314475">
                <a:tc gridSpan="6">
                  <a:txBody>
                    <a:bodyPr/>
                    <a:lstStyle/>
                    <a:p>
                      <a:pPr marL="4572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Table 4: Fully Online Course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013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Frequency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Cumulative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4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53.9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53.9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53.9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46.1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5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3505201"/>
          <a:ext cx="4152899" cy="3062550"/>
        </p:xfrm>
        <a:graphic>
          <a:graphicData uri="http://schemas.openxmlformats.org/drawingml/2006/table">
            <a:tbl>
              <a:tblPr/>
              <a:tblGrid>
                <a:gridCol w="161278"/>
                <a:gridCol w="930914"/>
                <a:gridCol w="648097"/>
                <a:gridCol w="775720"/>
                <a:gridCol w="818445"/>
                <a:gridCol w="818445"/>
              </a:tblGrid>
              <a:tr h="241259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Table 5: CGPA Profile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152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latin typeface="Times New Roman"/>
                          <a:ea typeface="Calibri"/>
                          <a:cs typeface="Times New Roman"/>
                        </a:rPr>
                        <a:t>CGPA</a:t>
                      </a: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Frequency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Valid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Cumulative Percent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516">
                <a:tc row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0.00-1.00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1.01-2.00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11.3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2.01-3.00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45.8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45.8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59.9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2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3.01-4.00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40.1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40.1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100.0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Time spent logging in online learning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797" y="1447801"/>
          <a:ext cx="8077202" cy="4876798"/>
        </p:xfrm>
        <a:graphic>
          <a:graphicData uri="http://schemas.openxmlformats.org/drawingml/2006/table">
            <a:tbl>
              <a:tblPr/>
              <a:tblGrid>
                <a:gridCol w="3649442"/>
                <a:gridCol w="1106940"/>
                <a:gridCol w="1106940"/>
                <a:gridCol w="1106940"/>
                <a:gridCol w="1106940"/>
              </a:tblGrid>
              <a:tr h="9664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24. When I log on to the fully online course, my fully online sessions averaged 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Frequency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Valid 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Cumulative 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5093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Less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than 30 minutes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30 to 60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41.2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8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1 to 2 hours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2 to 4 hours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More than 4 hours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Missing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Reliability of Instrument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MY" sz="1800" dirty="0"/>
              <a:t>A reliability analysis was undertaken to determine the internal consistency of the 2 rating scale constructs in the study, i.e. </a:t>
            </a:r>
            <a:r>
              <a:rPr lang="en-MY" sz="1800" dirty="0" smtClean="0"/>
              <a:t>(I) </a:t>
            </a:r>
            <a:r>
              <a:rPr lang="en-MY" sz="1800" dirty="0"/>
              <a:t>7 items  under “My e-Tutor” construct,  and  </a:t>
            </a:r>
            <a:r>
              <a:rPr lang="en-MY" sz="1800" dirty="0" smtClean="0"/>
              <a:t>(II) </a:t>
            </a:r>
            <a:r>
              <a:rPr lang="en-MY" sz="1800" dirty="0"/>
              <a:t>17 items under “Course Learning Outcomes” construct.  Table 1 shows the reliability coefficients (</a:t>
            </a:r>
            <a:r>
              <a:rPr lang="en-MY" sz="1800" dirty="0" err="1"/>
              <a:t>Cronbach</a:t>
            </a:r>
            <a:r>
              <a:rPr lang="en-MY" sz="1800" dirty="0"/>
              <a:t> alpha</a:t>
            </a:r>
            <a:r>
              <a:rPr lang="en-MY" sz="1800" dirty="0" smtClean="0"/>
              <a:t>).</a:t>
            </a:r>
          </a:p>
          <a:p>
            <a:endParaRPr lang="en-MY" sz="1050" dirty="0"/>
          </a:p>
          <a:p>
            <a:r>
              <a:rPr lang="en-MY" sz="1800" dirty="0" smtClean="0"/>
              <a:t>The high values of </a:t>
            </a:r>
            <a:r>
              <a:rPr lang="en-MY" sz="1800" dirty="0" err="1" smtClean="0"/>
              <a:t>Cronbach</a:t>
            </a:r>
            <a:r>
              <a:rPr lang="en-MY" sz="1800" dirty="0" smtClean="0"/>
              <a:t> Alpha indicate </a:t>
            </a:r>
            <a:r>
              <a:rPr lang="en-MY" sz="1800" dirty="0"/>
              <a:t>well-constructed scale items and the respondents did not face problems in interpreting the questions. This also shows the relatively good questionnaire construction techniques used and the good understanding of respondents</a:t>
            </a:r>
            <a:r>
              <a:rPr lang="en-MY" sz="1800" dirty="0" smtClean="0"/>
              <a:t>.</a:t>
            </a:r>
          </a:p>
          <a:p>
            <a:endParaRPr lang="en-US" sz="1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4191000"/>
          <a:ext cx="8305801" cy="1522000"/>
        </p:xfrm>
        <a:graphic>
          <a:graphicData uri="http://schemas.openxmlformats.org/drawingml/2006/table">
            <a:tbl>
              <a:tblPr/>
              <a:tblGrid>
                <a:gridCol w="684007"/>
                <a:gridCol w="4983480"/>
                <a:gridCol w="1172584"/>
                <a:gridCol w="1465730"/>
              </a:tblGrid>
              <a:tr h="544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>
                          <a:latin typeface="Times New Roman"/>
                          <a:ea typeface="Calibri"/>
                          <a:cs typeface="Times New Roman"/>
                        </a:rPr>
                        <a:t>Constructs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>
                          <a:latin typeface="Times New Roman"/>
                          <a:ea typeface="Calibri"/>
                          <a:cs typeface="Times New Roman"/>
                        </a:rPr>
                        <a:t>No. of Items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>
                          <a:latin typeface="Times New Roman"/>
                          <a:ea typeface="Calibri"/>
                          <a:cs typeface="Times New Roman"/>
                        </a:rPr>
                        <a:t>Reliability Coefficients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latin typeface="Times New Roman"/>
                          <a:ea typeface="Calibri"/>
                          <a:cs typeface="Times New Roman"/>
                        </a:rPr>
                        <a:t>Construct 1: My e-Tutor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.948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latin typeface="Times New Roman"/>
                          <a:ea typeface="Calibri"/>
                          <a:cs typeface="Times New Roman"/>
                        </a:rPr>
                        <a:t>Construct 2: Course Learning Outcomes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.950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8382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9" y="1342338"/>
          <a:ext cx="8382001" cy="5210860"/>
        </p:xfrm>
        <a:graphic>
          <a:graphicData uri="http://schemas.openxmlformats.org/drawingml/2006/table">
            <a:tbl>
              <a:tblPr/>
              <a:tblGrid>
                <a:gridCol w="6047988"/>
                <a:gridCol w="851830"/>
                <a:gridCol w="851830"/>
                <a:gridCol w="630353"/>
              </a:tblGrid>
              <a:tr h="8149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Construct 1: My e-Tutor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Std. Deviation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2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8. The e-tutor was very knowledgeable about the subject matter of the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3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 The e-tutor was actively involved in facilitating the 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7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 The e-tutor encouraged my active involvement in learning.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 The e-tutor expect me to be responsible for my own learning.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12. The e-tutor cared about my individual learning in this course.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3.48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 The e-tutor was responsive to my concerns in learning.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5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 I would recommend this e-tutor to other students.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686800" cy="6444757"/>
        </p:xfrm>
        <a:graphic>
          <a:graphicData uri="http://schemas.openxmlformats.org/drawingml/2006/table">
            <a:tbl>
              <a:tblPr/>
              <a:tblGrid>
                <a:gridCol w="6251249"/>
                <a:gridCol w="811850"/>
                <a:gridCol w="893036"/>
                <a:gridCol w="730665"/>
              </a:tblGrid>
              <a:tr h="499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Construct 2: Course Learning Outcome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Std. Deviation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53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15. The learning outcomes in this module are clearly identified. 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3.75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0.8159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16. Assessment tasks for this module evaluate my achievements of the learning outcomes.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3.72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0.7909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17. The course material / learning resources help me to achieve the learning outcomes.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0.8051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07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18. The workload for this course is appropriate for the achievement of the learning outcomes. 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0.7720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 The quality of teaching of this module helps me achieve the learning outcomes.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3.65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0.8269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45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20. I make the best use of the learning experience (self test, forum, digital library, readings and video lectures) in this module.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3.72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0.8066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21. I think about how </a:t>
                      </a:r>
                      <a:r>
                        <a:rPr lang="en-US" sz="1200" b="1" i="0" u="none" strike="noStrike" dirty="0" err="1">
                          <a:solidFill>
                            <a:srgbClr val="00B050"/>
                          </a:solidFill>
                          <a:latin typeface="Arial"/>
                        </a:rPr>
                        <a:t>i</a:t>
                      </a: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 can learn more effectively in this module.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3.83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0.7169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22. I am motivated to achieve the learning outcomes in this module.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3.79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0.7731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23. Overall, I am satisfied with this fully online course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0.9712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25. The overall usability of the course website was good.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0.8332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26. I am goal-directed; if I set my sights on the results, I usually can achieve it.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0.7129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27. I put forth the same effort in the fully online course as I would in a blended course.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3.63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0.8153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28. I prefer to express my ideas and thoughts in writing rather than through oral expression.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0.8308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 I understand directions better when I see a map than when I receive oral directions.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3.62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0.7861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30. The quality of the learning experience in fully online courses is better than in blended courses.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3.06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0.9490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31. I would choose to enroll in a fully online course rather than a blended course if I was given a choice.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2.99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1.0236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C00000"/>
                          </a:solidFill>
                          <a:latin typeface="Arial"/>
                        </a:rPr>
                        <a:t>32. I would take a fully online course at OUM again in the future.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3.14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1.0220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397</a:t>
                      </a:r>
                    </a:p>
                  </a:txBody>
                  <a:tcPr marL="6858" marR="6858" marT="68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9 Items on Online Course evaluation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at questions 15 – 23 which evaluates the fully online courses; </a:t>
            </a:r>
          </a:p>
          <a:p>
            <a:r>
              <a:rPr lang="en-US" dirty="0" smtClean="0"/>
              <a:t>15 out of the 35 courses were </a:t>
            </a:r>
            <a:r>
              <a:rPr lang="en-US" dirty="0" err="1" smtClean="0"/>
              <a:t>analysed</a:t>
            </a:r>
            <a:r>
              <a:rPr lang="en-US" dirty="0" smtClean="0"/>
              <a:t> (to ensure no. of respondents &gt;4);</a:t>
            </a:r>
          </a:p>
          <a:p>
            <a:r>
              <a:rPr lang="en-US" dirty="0" smtClean="0"/>
              <a:t>Average of the exam mean scores for Sept’14, Jan’15 and May’15 were used for each course;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MEANS FOR THE 15 ONLINE COURSES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686800" cy="5029198"/>
        </p:xfrm>
        <a:graphic>
          <a:graphicData uri="http://schemas.openxmlformats.org/drawingml/2006/table">
            <a:tbl>
              <a:tblPr/>
              <a:tblGrid>
                <a:gridCol w="6553200"/>
                <a:gridCol w="1295400"/>
                <a:gridCol w="838200"/>
              </a:tblGrid>
              <a:tr h="5213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latin typeface="Arial"/>
                        </a:rPr>
                        <a:t>ITEMS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latin typeface="Arial"/>
                        </a:rPr>
                        <a:t>MEANS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latin typeface="Arial"/>
                        </a:rPr>
                        <a:t>(%)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latin typeface="Arial"/>
                        </a:rPr>
                        <a:t>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6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15.  The learning outcomes in this module are clearly identified.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3.73  (74.6)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8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  I think about how i can learn more effectively in this module.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3.84  (76.8)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7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20.  I make the best use of the learning experience in this module.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3.73  (74.6)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7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  I am motivated to achieve the learning outcomes in this module.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3.71  (74.2)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7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18.  The workload for this course is appropriate for the achievement of the learning outcomes.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3.69  (73.8)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73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  Assessment tasks for this module evaluate my achievements of the learning outcomes.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3.66  (73.2)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0.7909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36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  The course material / learning resources help me to achieve the learning outcomes.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3.64  (72.8)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36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19.  The quality of teaching of this module helps me achieve the learning outcomes.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3.60  (72.0)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23.  Overall, I am satisfied with this fully online course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3.21  (64.2)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0.9712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2588</Words>
  <Application>Microsoft Office PowerPoint</Application>
  <PresentationFormat>On-screen Show (4:3)</PresentationFormat>
  <Paragraphs>818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OUM SEMINAR SERIES</vt:lpstr>
      <vt:lpstr>Course Evaluation of Online Courses</vt:lpstr>
      <vt:lpstr>Demographic Variables</vt:lpstr>
      <vt:lpstr>Time spent logging in online learning</vt:lpstr>
      <vt:lpstr>Reliability of Instrument</vt:lpstr>
      <vt:lpstr>RESULTS</vt:lpstr>
      <vt:lpstr>Slide 7</vt:lpstr>
      <vt:lpstr>The 9 Items on Online Course evaluation</vt:lpstr>
      <vt:lpstr>MEANS FOR THE 15 ONLINE COURSES</vt:lpstr>
      <vt:lpstr>Course Evaluation Items: Q15-23</vt:lpstr>
      <vt:lpstr>Course Evaluation Items: Q15-23</vt:lpstr>
      <vt:lpstr>Online Course Evaluation</vt:lpstr>
      <vt:lpstr>Online Course Evaluation</vt:lpstr>
      <vt:lpstr>Results</vt:lpstr>
      <vt:lpstr>Background</vt:lpstr>
      <vt:lpstr>Why implement this system-wide evaluation?</vt:lpstr>
      <vt:lpstr>Research Questions</vt:lpstr>
      <vt:lpstr>Course Evaluation</vt:lpstr>
      <vt:lpstr>Course Evaluation</vt:lpstr>
      <vt:lpstr>Course Evaluation</vt:lpstr>
      <vt:lpstr>Tutor Evaluation</vt:lpstr>
      <vt:lpstr>Tutor Evaluation</vt:lpstr>
      <vt:lpstr>Slide 23</vt:lpstr>
    </vt:vector>
  </TitlesOfParts>
  <Company>Open University Malaysia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OUM-PC</cp:lastModifiedBy>
  <cp:revision>132</cp:revision>
  <dcterms:created xsi:type="dcterms:W3CDTF">2015-11-02T07:50:36Z</dcterms:created>
  <dcterms:modified xsi:type="dcterms:W3CDTF">2016-03-29T01:00:45Z</dcterms:modified>
</cp:coreProperties>
</file>