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14" r:id="rId4"/>
    <p:sldId id="315" r:id="rId5"/>
    <p:sldId id="318" r:id="rId6"/>
    <p:sldId id="316" r:id="rId7"/>
    <p:sldId id="259" r:id="rId8"/>
    <p:sldId id="319" r:id="rId9"/>
    <p:sldId id="294" r:id="rId10"/>
    <p:sldId id="295" r:id="rId11"/>
    <p:sldId id="296" r:id="rId12"/>
    <p:sldId id="273" r:id="rId13"/>
    <p:sldId id="317" r:id="rId14"/>
    <p:sldId id="274" r:id="rId15"/>
    <p:sldId id="286" r:id="rId16"/>
    <p:sldId id="299" r:id="rId17"/>
    <p:sldId id="272" r:id="rId18"/>
    <p:sldId id="282" r:id="rId19"/>
    <p:sldId id="307" r:id="rId20"/>
    <p:sldId id="298" r:id="rId21"/>
    <p:sldId id="287" r:id="rId22"/>
    <p:sldId id="280" r:id="rId23"/>
    <p:sldId id="309" r:id="rId24"/>
    <p:sldId id="297" r:id="rId25"/>
    <p:sldId id="279" r:id="rId26"/>
    <p:sldId id="281" r:id="rId27"/>
    <p:sldId id="300" r:id="rId28"/>
    <p:sldId id="322" r:id="rId29"/>
    <p:sldId id="301" r:id="rId30"/>
    <p:sldId id="323" r:id="rId31"/>
    <p:sldId id="310" r:id="rId32"/>
    <p:sldId id="302" r:id="rId33"/>
    <p:sldId id="325" r:id="rId34"/>
    <p:sldId id="32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570"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G:\PROFILING%20ADULT%20STUDENTS\18.4.2016%20Student%20Profiling%20Output%20Descriptive%20stats%20FINAL%2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PROFILING%20ADULT%20STUDENTS\26.3.2016%20Profiling%20Output%20Descriptive%20sta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PROFILING%20ADULT%20STUDENTS\3.4.2016%20Student%20Profiling%20Output%20Descriptive%20stats%20FINAL%20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PROFILING%20ADULT%20STUDENTS\18.4.2016%20Student%20Profiling%20Output%20Descriptive%20stats%20FINAL%2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PROFILING%20ADULT%20STUDENTS\3.4.2016%20Student%20Profiling%20Output%20Descriptive%20stats%20FINAL%20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PROFILING%20ADULT%20STUDENTS\3.4.2016%20Student%20Profiling%20Output%20Descriptive%20stats%20FINAL%20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PROFILING%20ADULT%20STUDENTS\18.4.2016%20Student%20Profiling%20Output%20Descriptive%20stats%20FINAL%20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PROFILING%20ADULT%20STUDENTS\3.4.2016%20Student%20Profiling%20Output%20Descriptive%20stats%20FINAL%20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PROFILING%20ADULT%20STUDENTS\3.4.2016%20Student%20Profiling%20Output%20Descriptive%20stats%20FINAL%2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MY"/>
  <c:chart>
    <c:view3D>
      <c:rAngAx val="1"/>
    </c:view3D>
    <c:plotArea>
      <c:layout/>
      <c:bar3DChart>
        <c:barDir val="col"/>
        <c:grouping val="clustered"/>
        <c:ser>
          <c:idx val="0"/>
          <c:order val="0"/>
          <c:tx>
            <c:strRef>
              <c:f>'Personality (3)'!$G$140</c:f>
              <c:strCache>
                <c:ptCount val="1"/>
                <c:pt idx="0">
                  <c:v>Openess</c:v>
                </c:pt>
              </c:strCache>
            </c:strRef>
          </c:tx>
          <c:cat>
            <c:strRef>
              <c:f>'Personality (3)'!$H$139:$K$139</c:f>
              <c:strCache>
                <c:ptCount val="4"/>
                <c:pt idx="0">
                  <c:v>18 to 24 years</c:v>
                </c:pt>
                <c:pt idx="1">
                  <c:v>25 to 34 years</c:v>
                </c:pt>
                <c:pt idx="2">
                  <c:v>45 to 54 years</c:v>
                </c:pt>
                <c:pt idx="3">
                  <c:v>55 to 64 years</c:v>
                </c:pt>
              </c:strCache>
            </c:strRef>
          </c:cat>
          <c:val>
            <c:numRef>
              <c:f>'Personality (3)'!$H$140:$K$140</c:f>
              <c:numCache>
                <c:formatCode>0.00</c:formatCode>
                <c:ptCount val="4"/>
                <c:pt idx="0">
                  <c:v>3.2953999999999999</c:v>
                </c:pt>
                <c:pt idx="1">
                  <c:v>3.3192999999999957</c:v>
                </c:pt>
                <c:pt idx="2">
                  <c:v>3.4743999999999997</c:v>
                </c:pt>
                <c:pt idx="3">
                  <c:v>3.2222</c:v>
                </c:pt>
              </c:numCache>
            </c:numRef>
          </c:val>
        </c:ser>
        <c:ser>
          <c:idx val="1"/>
          <c:order val="1"/>
          <c:tx>
            <c:strRef>
              <c:f>'Personality (3)'!$G$141</c:f>
              <c:strCache>
                <c:ptCount val="1"/>
                <c:pt idx="0">
                  <c:v>Concientiousness</c:v>
                </c:pt>
              </c:strCache>
            </c:strRef>
          </c:tx>
          <c:cat>
            <c:strRef>
              <c:f>'Personality (3)'!$H$139:$K$139</c:f>
              <c:strCache>
                <c:ptCount val="4"/>
                <c:pt idx="0">
                  <c:v>18 to 24 years</c:v>
                </c:pt>
                <c:pt idx="1">
                  <c:v>25 to 34 years</c:v>
                </c:pt>
                <c:pt idx="2">
                  <c:v>45 to 54 years</c:v>
                </c:pt>
                <c:pt idx="3">
                  <c:v>55 to 64 years</c:v>
                </c:pt>
              </c:strCache>
            </c:strRef>
          </c:cat>
          <c:val>
            <c:numRef>
              <c:f>'Personality (3)'!$H$141:$K$141</c:f>
              <c:numCache>
                <c:formatCode>0.00</c:formatCode>
                <c:ptCount val="4"/>
                <c:pt idx="0">
                  <c:v>3.1052</c:v>
                </c:pt>
                <c:pt idx="1">
                  <c:v>3.1707999999999998</c:v>
                </c:pt>
                <c:pt idx="2">
                  <c:v>3.4230999999999998</c:v>
                </c:pt>
                <c:pt idx="3">
                  <c:v>2.9166999999999947</c:v>
                </c:pt>
              </c:numCache>
            </c:numRef>
          </c:val>
        </c:ser>
        <c:ser>
          <c:idx val="2"/>
          <c:order val="2"/>
          <c:tx>
            <c:strRef>
              <c:f>'Personality (3)'!$G$142</c:f>
              <c:strCache>
                <c:ptCount val="1"/>
                <c:pt idx="0">
                  <c:v>Autonomous</c:v>
                </c:pt>
              </c:strCache>
            </c:strRef>
          </c:tx>
          <c:cat>
            <c:strRef>
              <c:f>'Personality (3)'!$H$139:$K$139</c:f>
              <c:strCache>
                <c:ptCount val="4"/>
                <c:pt idx="0">
                  <c:v>18 to 24 years</c:v>
                </c:pt>
                <c:pt idx="1">
                  <c:v>25 to 34 years</c:v>
                </c:pt>
                <c:pt idx="2">
                  <c:v>45 to 54 years</c:v>
                </c:pt>
                <c:pt idx="3">
                  <c:v>55 to 64 years</c:v>
                </c:pt>
              </c:strCache>
            </c:strRef>
          </c:cat>
          <c:val>
            <c:numRef>
              <c:f>'Personality (3)'!$H$142:$K$142</c:f>
              <c:numCache>
                <c:formatCode>0.00</c:formatCode>
                <c:ptCount val="4"/>
                <c:pt idx="0">
                  <c:v>2.9447999999999999</c:v>
                </c:pt>
                <c:pt idx="1">
                  <c:v>2.9653</c:v>
                </c:pt>
                <c:pt idx="2">
                  <c:v>3.1846000000000001</c:v>
                </c:pt>
                <c:pt idx="3">
                  <c:v>2.7332999999999998</c:v>
                </c:pt>
              </c:numCache>
            </c:numRef>
          </c:val>
        </c:ser>
        <c:ser>
          <c:idx val="3"/>
          <c:order val="3"/>
          <c:tx>
            <c:strRef>
              <c:f>'Personality (3)'!$G$143</c:f>
              <c:strCache>
                <c:ptCount val="1"/>
                <c:pt idx="0">
                  <c:v>Leadership</c:v>
                </c:pt>
              </c:strCache>
            </c:strRef>
          </c:tx>
          <c:cat>
            <c:strRef>
              <c:f>'Personality (3)'!$H$139:$K$139</c:f>
              <c:strCache>
                <c:ptCount val="4"/>
                <c:pt idx="0">
                  <c:v>18 to 24 years</c:v>
                </c:pt>
                <c:pt idx="1">
                  <c:v>25 to 34 years</c:v>
                </c:pt>
                <c:pt idx="2">
                  <c:v>45 to 54 years</c:v>
                </c:pt>
                <c:pt idx="3">
                  <c:v>55 to 64 years</c:v>
                </c:pt>
              </c:strCache>
            </c:strRef>
          </c:cat>
          <c:val>
            <c:numRef>
              <c:f>'Personality (3)'!$H$143:$K$143</c:f>
              <c:numCache>
                <c:formatCode>0.00</c:formatCode>
                <c:ptCount val="4"/>
                <c:pt idx="0">
                  <c:v>3.0085999999999999</c:v>
                </c:pt>
                <c:pt idx="1">
                  <c:v>3.0507</c:v>
                </c:pt>
                <c:pt idx="2">
                  <c:v>3.3268999999999957</c:v>
                </c:pt>
                <c:pt idx="3">
                  <c:v>2.75</c:v>
                </c:pt>
              </c:numCache>
            </c:numRef>
          </c:val>
        </c:ser>
        <c:shape val="cylinder"/>
        <c:axId val="39193216"/>
        <c:axId val="39207296"/>
        <c:axId val="0"/>
      </c:bar3DChart>
      <c:catAx>
        <c:axId val="39193216"/>
        <c:scaling>
          <c:orientation val="minMax"/>
        </c:scaling>
        <c:axPos val="b"/>
        <c:tickLblPos val="nextTo"/>
        <c:txPr>
          <a:bodyPr/>
          <a:lstStyle/>
          <a:p>
            <a:pPr>
              <a:defRPr lang="en-MY" sz="1400"/>
            </a:pPr>
            <a:endParaRPr lang="en-US"/>
          </a:p>
        </c:txPr>
        <c:crossAx val="39207296"/>
        <c:crosses val="autoZero"/>
        <c:auto val="1"/>
        <c:lblAlgn val="ctr"/>
        <c:lblOffset val="100"/>
      </c:catAx>
      <c:valAx>
        <c:axId val="39207296"/>
        <c:scaling>
          <c:orientation val="minMax"/>
        </c:scaling>
        <c:axPos val="l"/>
        <c:majorGridlines/>
        <c:numFmt formatCode="0.00" sourceLinked="1"/>
        <c:tickLblPos val="nextTo"/>
        <c:txPr>
          <a:bodyPr/>
          <a:lstStyle/>
          <a:p>
            <a:pPr>
              <a:defRPr lang="en-MY" sz="1400"/>
            </a:pPr>
            <a:endParaRPr lang="en-US"/>
          </a:p>
        </c:txPr>
        <c:crossAx val="39193216"/>
        <c:crosses val="autoZero"/>
        <c:crossBetween val="between"/>
      </c:valAx>
    </c:plotArea>
    <c:legend>
      <c:legendPos val="r"/>
      <c:layout>
        <c:manualLayout>
          <c:xMode val="edge"/>
          <c:yMode val="edge"/>
          <c:x val="0.77193386909110551"/>
          <c:y val="0.32265158947134881"/>
          <c:w val="0.2143204264415402"/>
          <c:h val="0.41623509312236889"/>
        </c:manualLayout>
      </c:layout>
      <c:txPr>
        <a:bodyPr/>
        <a:lstStyle/>
        <a:p>
          <a:pPr>
            <a:defRPr lang="en-US" sz="14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MY"/>
  <c:chart>
    <c:view3D>
      <c:rAngAx val="1"/>
    </c:view3D>
    <c:plotArea>
      <c:layout/>
      <c:bar3DChart>
        <c:barDir val="col"/>
        <c:grouping val="clustered"/>
        <c:ser>
          <c:idx val="0"/>
          <c:order val="0"/>
          <c:tx>
            <c:strRef>
              <c:f>Attit!$B$94</c:f>
              <c:strCache>
                <c:ptCount val="1"/>
                <c:pt idx="0">
                  <c:v>Attitude-Career</c:v>
                </c:pt>
              </c:strCache>
            </c:strRef>
          </c:tx>
          <c:cat>
            <c:strRef>
              <c:f>Attit!$A$95:$A$99</c:f>
              <c:strCache>
                <c:ptCount val="5"/>
                <c:pt idx="0">
                  <c:v>18 to 24 years</c:v>
                </c:pt>
                <c:pt idx="1">
                  <c:v>25 to 34 years</c:v>
                </c:pt>
                <c:pt idx="2">
                  <c:v>35 to 44 years</c:v>
                </c:pt>
                <c:pt idx="3">
                  <c:v>45 to 54 years</c:v>
                </c:pt>
                <c:pt idx="4">
                  <c:v>55 to 64 years</c:v>
                </c:pt>
              </c:strCache>
            </c:strRef>
          </c:cat>
          <c:val>
            <c:numRef>
              <c:f>Attit!$B$95:$B$99</c:f>
              <c:numCache>
                <c:formatCode>0.00</c:formatCode>
                <c:ptCount val="5"/>
                <c:pt idx="0">
                  <c:v>3.3456999999999977</c:v>
                </c:pt>
                <c:pt idx="1">
                  <c:v>3.3922999999999917</c:v>
                </c:pt>
                <c:pt idx="2">
                  <c:v>3.4366999999999917</c:v>
                </c:pt>
                <c:pt idx="3">
                  <c:v>3.5672999999999999</c:v>
                </c:pt>
                <c:pt idx="4">
                  <c:v>3.3332999999999977</c:v>
                </c:pt>
              </c:numCache>
            </c:numRef>
          </c:val>
        </c:ser>
        <c:ser>
          <c:idx val="1"/>
          <c:order val="1"/>
          <c:tx>
            <c:strRef>
              <c:f>Attit!$C$94</c:f>
              <c:strCache>
                <c:ptCount val="1"/>
                <c:pt idx="0">
                  <c:v>Attitude-Education</c:v>
                </c:pt>
              </c:strCache>
            </c:strRef>
          </c:tx>
          <c:cat>
            <c:strRef>
              <c:f>Attit!$A$95:$A$99</c:f>
              <c:strCache>
                <c:ptCount val="5"/>
                <c:pt idx="0">
                  <c:v>18 to 24 years</c:v>
                </c:pt>
                <c:pt idx="1">
                  <c:v>25 to 34 years</c:v>
                </c:pt>
                <c:pt idx="2">
                  <c:v>35 to 44 years</c:v>
                </c:pt>
                <c:pt idx="3">
                  <c:v>45 to 54 years</c:v>
                </c:pt>
                <c:pt idx="4">
                  <c:v>55 to 64 years</c:v>
                </c:pt>
              </c:strCache>
            </c:strRef>
          </c:cat>
          <c:val>
            <c:numRef>
              <c:f>Attit!$C$95:$C$99</c:f>
              <c:numCache>
                <c:formatCode>0.00</c:formatCode>
                <c:ptCount val="5"/>
                <c:pt idx="0">
                  <c:v>3.2157999999999998</c:v>
                </c:pt>
                <c:pt idx="1">
                  <c:v>3.2517999999999998</c:v>
                </c:pt>
                <c:pt idx="2">
                  <c:v>3.3485999999999998</c:v>
                </c:pt>
                <c:pt idx="3">
                  <c:v>3.4724999999999926</c:v>
                </c:pt>
                <c:pt idx="4">
                  <c:v>3.2381000000000002</c:v>
                </c:pt>
              </c:numCache>
            </c:numRef>
          </c:val>
        </c:ser>
        <c:shape val="cylinder"/>
        <c:axId val="39224448"/>
        <c:axId val="39225984"/>
        <c:axId val="0"/>
      </c:bar3DChart>
      <c:catAx>
        <c:axId val="39224448"/>
        <c:scaling>
          <c:orientation val="minMax"/>
        </c:scaling>
        <c:axPos val="b"/>
        <c:tickLblPos val="nextTo"/>
        <c:txPr>
          <a:bodyPr/>
          <a:lstStyle/>
          <a:p>
            <a:pPr>
              <a:defRPr lang="en-MY" sz="1800"/>
            </a:pPr>
            <a:endParaRPr lang="en-US"/>
          </a:p>
        </c:txPr>
        <c:crossAx val="39225984"/>
        <c:crosses val="autoZero"/>
        <c:auto val="1"/>
        <c:lblAlgn val="ctr"/>
        <c:lblOffset val="100"/>
      </c:catAx>
      <c:valAx>
        <c:axId val="39225984"/>
        <c:scaling>
          <c:orientation val="minMax"/>
        </c:scaling>
        <c:axPos val="l"/>
        <c:majorGridlines/>
        <c:numFmt formatCode="0.00" sourceLinked="1"/>
        <c:tickLblPos val="nextTo"/>
        <c:txPr>
          <a:bodyPr/>
          <a:lstStyle/>
          <a:p>
            <a:pPr>
              <a:defRPr lang="en-MY" sz="1800"/>
            </a:pPr>
            <a:endParaRPr lang="en-US"/>
          </a:p>
        </c:txPr>
        <c:crossAx val="39224448"/>
        <c:crosses val="autoZero"/>
        <c:crossBetween val="between"/>
      </c:valAx>
    </c:plotArea>
    <c:legend>
      <c:legendPos val="r"/>
      <c:layout>
        <c:manualLayout>
          <c:xMode val="edge"/>
          <c:yMode val="edge"/>
          <c:x val="0.82956470284964356"/>
          <c:y val="0.30364849280203632"/>
          <c:w val="0.16001863048368953"/>
          <c:h val="0.34724846894138234"/>
        </c:manualLayout>
      </c:layout>
      <c:txPr>
        <a:bodyPr/>
        <a:lstStyle/>
        <a:p>
          <a:pPr>
            <a:defRPr lang="en-MY" sz="18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MY"/>
  <c:chart>
    <c:view3D>
      <c:rAngAx val="1"/>
    </c:view3D>
    <c:plotArea>
      <c:layout/>
      <c:bar3DChart>
        <c:barDir val="col"/>
        <c:grouping val="clustered"/>
        <c:ser>
          <c:idx val="0"/>
          <c:order val="0"/>
          <c:tx>
            <c:strRef>
              <c:f>'Motivation (3)'!$B$112</c:f>
              <c:strCache>
                <c:ptCount val="1"/>
                <c:pt idx="0">
                  <c:v>Power</c:v>
                </c:pt>
              </c:strCache>
            </c:strRef>
          </c:tx>
          <c:cat>
            <c:strRef>
              <c:f>'Motivation (3)'!$A$113:$A$117</c:f>
              <c:strCache>
                <c:ptCount val="5"/>
                <c:pt idx="0">
                  <c:v>18 to 24 years</c:v>
                </c:pt>
                <c:pt idx="1">
                  <c:v>25 to 34 years</c:v>
                </c:pt>
                <c:pt idx="2">
                  <c:v>35 to 44 years</c:v>
                </c:pt>
                <c:pt idx="3">
                  <c:v>45 to 54 years</c:v>
                </c:pt>
                <c:pt idx="4">
                  <c:v>55 to 64 years</c:v>
                </c:pt>
              </c:strCache>
            </c:strRef>
          </c:cat>
          <c:val>
            <c:numRef>
              <c:f>'Motivation (3)'!$B$113:$B$117</c:f>
              <c:numCache>
                <c:formatCode>0.00</c:formatCode>
                <c:ptCount val="5"/>
                <c:pt idx="0">
                  <c:v>3.1214</c:v>
                </c:pt>
                <c:pt idx="1">
                  <c:v>3.1078999999999999</c:v>
                </c:pt>
                <c:pt idx="2">
                  <c:v>3.0959999999999988</c:v>
                </c:pt>
                <c:pt idx="3">
                  <c:v>3.1385000000000001</c:v>
                </c:pt>
                <c:pt idx="4">
                  <c:v>2.6</c:v>
                </c:pt>
              </c:numCache>
            </c:numRef>
          </c:val>
        </c:ser>
        <c:ser>
          <c:idx val="1"/>
          <c:order val="1"/>
          <c:tx>
            <c:strRef>
              <c:f>'Motivation (3)'!$C$112</c:f>
              <c:strCache>
                <c:ptCount val="1"/>
                <c:pt idx="0">
                  <c:v>Achievement</c:v>
                </c:pt>
              </c:strCache>
            </c:strRef>
          </c:tx>
          <c:cat>
            <c:strRef>
              <c:f>'Motivation (3)'!$A$113:$A$117</c:f>
              <c:strCache>
                <c:ptCount val="5"/>
                <c:pt idx="0">
                  <c:v>18 to 24 years</c:v>
                </c:pt>
                <c:pt idx="1">
                  <c:v>25 to 34 years</c:v>
                </c:pt>
                <c:pt idx="2">
                  <c:v>35 to 44 years</c:v>
                </c:pt>
                <c:pt idx="3">
                  <c:v>45 to 54 years</c:v>
                </c:pt>
                <c:pt idx="4">
                  <c:v>55 to 64 years</c:v>
                </c:pt>
              </c:strCache>
            </c:strRef>
          </c:cat>
          <c:val>
            <c:numRef>
              <c:f>'Motivation (3)'!$C$113:$C$117</c:f>
              <c:numCache>
                <c:formatCode>0.00</c:formatCode>
                <c:ptCount val="5"/>
                <c:pt idx="0">
                  <c:v>3.2252999999999998</c:v>
                </c:pt>
                <c:pt idx="1">
                  <c:v>3.1963999999999997</c:v>
                </c:pt>
                <c:pt idx="2">
                  <c:v>3.16</c:v>
                </c:pt>
                <c:pt idx="3">
                  <c:v>3.2692000000000001</c:v>
                </c:pt>
                <c:pt idx="4">
                  <c:v>3.1667000000000001</c:v>
                </c:pt>
              </c:numCache>
            </c:numRef>
          </c:val>
        </c:ser>
        <c:ser>
          <c:idx val="2"/>
          <c:order val="2"/>
          <c:tx>
            <c:strRef>
              <c:f>'Motivation (3)'!$D$112</c:f>
              <c:strCache>
                <c:ptCount val="1"/>
                <c:pt idx="0">
                  <c:v>Affiliation</c:v>
                </c:pt>
              </c:strCache>
            </c:strRef>
          </c:tx>
          <c:cat>
            <c:strRef>
              <c:f>'Motivation (3)'!$A$113:$A$117</c:f>
              <c:strCache>
                <c:ptCount val="5"/>
                <c:pt idx="0">
                  <c:v>18 to 24 years</c:v>
                </c:pt>
                <c:pt idx="1">
                  <c:v>25 to 34 years</c:v>
                </c:pt>
                <c:pt idx="2">
                  <c:v>35 to 44 years</c:v>
                </c:pt>
                <c:pt idx="3">
                  <c:v>45 to 54 years</c:v>
                </c:pt>
                <c:pt idx="4">
                  <c:v>55 to 64 years</c:v>
                </c:pt>
              </c:strCache>
            </c:strRef>
          </c:cat>
          <c:val>
            <c:numRef>
              <c:f>'Motivation (3)'!$D$113:$D$117</c:f>
              <c:numCache>
                <c:formatCode>0.00</c:formatCode>
                <c:ptCount val="5"/>
                <c:pt idx="0">
                  <c:v>2.9551999999999987</c:v>
                </c:pt>
                <c:pt idx="1">
                  <c:v>2.8959999999999977</c:v>
                </c:pt>
                <c:pt idx="2">
                  <c:v>2.9432999999999998</c:v>
                </c:pt>
                <c:pt idx="3">
                  <c:v>2.9807999999999999</c:v>
                </c:pt>
                <c:pt idx="4">
                  <c:v>2.5</c:v>
                </c:pt>
              </c:numCache>
            </c:numRef>
          </c:val>
        </c:ser>
        <c:shape val="cylinder"/>
        <c:axId val="54198656"/>
        <c:axId val="54200192"/>
        <c:axId val="0"/>
      </c:bar3DChart>
      <c:catAx>
        <c:axId val="54198656"/>
        <c:scaling>
          <c:orientation val="minMax"/>
        </c:scaling>
        <c:axPos val="b"/>
        <c:tickLblPos val="nextTo"/>
        <c:txPr>
          <a:bodyPr/>
          <a:lstStyle/>
          <a:p>
            <a:pPr>
              <a:defRPr lang="en-MY" sz="1600"/>
            </a:pPr>
            <a:endParaRPr lang="en-US"/>
          </a:p>
        </c:txPr>
        <c:crossAx val="54200192"/>
        <c:crosses val="autoZero"/>
        <c:auto val="1"/>
        <c:lblAlgn val="ctr"/>
        <c:lblOffset val="100"/>
      </c:catAx>
      <c:valAx>
        <c:axId val="54200192"/>
        <c:scaling>
          <c:orientation val="minMax"/>
        </c:scaling>
        <c:axPos val="l"/>
        <c:majorGridlines/>
        <c:numFmt formatCode="0.00" sourceLinked="1"/>
        <c:tickLblPos val="nextTo"/>
        <c:txPr>
          <a:bodyPr/>
          <a:lstStyle/>
          <a:p>
            <a:pPr>
              <a:defRPr lang="en-MY" sz="1600"/>
            </a:pPr>
            <a:endParaRPr lang="en-US"/>
          </a:p>
        </c:txPr>
        <c:crossAx val="54198656"/>
        <c:crosses val="autoZero"/>
        <c:crossBetween val="between"/>
      </c:valAx>
    </c:plotArea>
    <c:legend>
      <c:legendPos val="r"/>
      <c:layout/>
      <c:txPr>
        <a:bodyPr/>
        <a:lstStyle/>
        <a:p>
          <a:pPr>
            <a:defRPr lang="en-MY" sz="16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MY"/>
  <c:chart>
    <c:view3D>
      <c:rAngAx val="1"/>
    </c:view3D>
    <c:plotArea>
      <c:layout/>
      <c:bar3DChart>
        <c:barDir val="col"/>
        <c:grouping val="clustered"/>
        <c:ser>
          <c:idx val="0"/>
          <c:order val="0"/>
          <c:tx>
            <c:strRef>
              <c:f>'Personality (2)'!$B$162</c:f>
              <c:strCache>
                <c:ptCount val="1"/>
                <c:pt idx="0">
                  <c:v>Openess</c:v>
                </c:pt>
              </c:strCache>
            </c:strRef>
          </c:tx>
          <c:cat>
            <c:strRef>
              <c:f>'Personality (2)'!$A$163:$A$169</c:f>
              <c:strCache>
                <c:ptCount val="7"/>
                <c:pt idx="0">
                  <c:v>0</c:v>
                </c:pt>
                <c:pt idx="1">
                  <c:v>&lt; RM999</c:v>
                </c:pt>
                <c:pt idx="2">
                  <c:v>RM1000 -1999</c:v>
                </c:pt>
                <c:pt idx="3">
                  <c:v>RM2000 -2999</c:v>
                </c:pt>
                <c:pt idx="4">
                  <c:v>RM3000 -3999</c:v>
                </c:pt>
                <c:pt idx="5">
                  <c:v>RM4000 -4999</c:v>
                </c:pt>
                <c:pt idx="6">
                  <c:v>&gt; RM5000</c:v>
                </c:pt>
              </c:strCache>
            </c:strRef>
          </c:cat>
          <c:val>
            <c:numRef>
              <c:f>'Personality (2)'!$B$163:$B$169</c:f>
              <c:numCache>
                <c:formatCode>###0.00</c:formatCode>
                <c:ptCount val="7"/>
                <c:pt idx="0">
                  <c:v>3.3380952380952387</c:v>
                </c:pt>
                <c:pt idx="1">
                  <c:v>3.2499999999999996</c:v>
                </c:pt>
                <c:pt idx="2">
                  <c:v>3.2961711711711712</c:v>
                </c:pt>
                <c:pt idx="3">
                  <c:v>3.326149425287356</c:v>
                </c:pt>
                <c:pt idx="4">
                  <c:v>3.3695652173913042</c:v>
                </c:pt>
                <c:pt idx="5">
                  <c:v>3.3730158730158672</c:v>
                </c:pt>
                <c:pt idx="6">
                  <c:v>3.3782051282051229</c:v>
                </c:pt>
              </c:numCache>
            </c:numRef>
          </c:val>
        </c:ser>
        <c:ser>
          <c:idx val="1"/>
          <c:order val="1"/>
          <c:tx>
            <c:strRef>
              <c:f>'Personality (2)'!$C$162</c:f>
              <c:strCache>
                <c:ptCount val="1"/>
                <c:pt idx="0">
                  <c:v>Concientiousness</c:v>
                </c:pt>
              </c:strCache>
            </c:strRef>
          </c:tx>
          <c:cat>
            <c:strRef>
              <c:f>'Personality (2)'!$A$163:$A$169</c:f>
              <c:strCache>
                <c:ptCount val="7"/>
                <c:pt idx="0">
                  <c:v>0</c:v>
                </c:pt>
                <c:pt idx="1">
                  <c:v>&lt; RM999</c:v>
                </c:pt>
                <c:pt idx="2">
                  <c:v>RM1000 -1999</c:v>
                </c:pt>
                <c:pt idx="3">
                  <c:v>RM2000 -2999</c:v>
                </c:pt>
                <c:pt idx="4">
                  <c:v>RM3000 -3999</c:v>
                </c:pt>
                <c:pt idx="5">
                  <c:v>RM4000 -4999</c:v>
                </c:pt>
                <c:pt idx="6">
                  <c:v>&gt; RM5000</c:v>
                </c:pt>
              </c:strCache>
            </c:strRef>
          </c:cat>
          <c:val>
            <c:numRef>
              <c:f>'Personality (2)'!$C$163:$C$169</c:f>
              <c:numCache>
                <c:formatCode>###0.00</c:formatCode>
                <c:ptCount val="7"/>
                <c:pt idx="0">
                  <c:v>3.2500000000000004</c:v>
                </c:pt>
                <c:pt idx="1">
                  <c:v>3.1304347826087002</c:v>
                </c:pt>
                <c:pt idx="2">
                  <c:v>3.1317567567567592</c:v>
                </c:pt>
                <c:pt idx="3">
                  <c:v>3.1228448275862069</c:v>
                </c:pt>
                <c:pt idx="4">
                  <c:v>3.2010869565217392</c:v>
                </c:pt>
                <c:pt idx="5">
                  <c:v>3.2380952380952381</c:v>
                </c:pt>
                <c:pt idx="6">
                  <c:v>3.3076923076923133</c:v>
                </c:pt>
              </c:numCache>
            </c:numRef>
          </c:val>
        </c:ser>
        <c:ser>
          <c:idx val="2"/>
          <c:order val="2"/>
          <c:tx>
            <c:strRef>
              <c:f>'Personality (2)'!$D$162</c:f>
              <c:strCache>
                <c:ptCount val="1"/>
                <c:pt idx="0">
                  <c:v>Autonomous</c:v>
                </c:pt>
              </c:strCache>
            </c:strRef>
          </c:tx>
          <c:cat>
            <c:strRef>
              <c:f>'Personality (2)'!$A$163:$A$169</c:f>
              <c:strCache>
                <c:ptCount val="7"/>
                <c:pt idx="0">
                  <c:v>0</c:v>
                </c:pt>
                <c:pt idx="1">
                  <c:v>&lt; RM999</c:v>
                </c:pt>
                <c:pt idx="2">
                  <c:v>RM1000 -1999</c:v>
                </c:pt>
                <c:pt idx="3">
                  <c:v>RM2000 -2999</c:v>
                </c:pt>
                <c:pt idx="4">
                  <c:v>RM3000 -3999</c:v>
                </c:pt>
                <c:pt idx="5">
                  <c:v>RM4000 -4999</c:v>
                </c:pt>
                <c:pt idx="6">
                  <c:v>&gt; RM5000</c:v>
                </c:pt>
              </c:strCache>
            </c:strRef>
          </c:cat>
          <c:val>
            <c:numRef>
              <c:f>'Personality (2)'!$D$163:$D$169</c:f>
              <c:numCache>
                <c:formatCode>###0.00</c:formatCode>
                <c:ptCount val="7"/>
                <c:pt idx="0">
                  <c:v>2.9485714285714328</c:v>
                </c:pt>
                <c:pt idx="1">
                  <c:v>2.8652173913043479</c:v>
                </c:pt>
                <c:pt idx="2">
                  <c:v>2.9459459459459469</c:v>
                </c:pt>
                <c:pt idx="3">
                  <c:v>2.9603448275862072</c:v>
                </c:pt>
                <c:pt idx="4">
                  <c:v>3.0391304347826087</c:v>
                </c:pt>
                <c:pt idx="5">
                  <c:v>2.980952380952381</c:v>
                </c:pt>
                <c:pt idx="6">
                  <c:v>3.1230769230769226</c:v>
                </c:pt>
              </c:numCache>
            </c:numRef>
          </c:val>
        </c:ser>
        <c:ser>
          <c:idx val="3"/>
          <c:order val="3"/>
          <c:tx>
            <c:strRef>
              <c:f>'Personality (2)'!$E$162</c:f>
              <c:strCache>
                <c:ptCount val="1"/>
                <c:pt idx="0">
                  <c:v>Leadership</c:v>
                </c:pt>
              </c:strCache>
            </c:strRef>
          </c:tx>
          <c:cat>
            <c:strRef>
              <c:f>'Personality (2)'!$A$163:$A$169</c:f>
              <c:strCache>
                <c:ptCount val="7"/>
                <c:pt idx="0">
                  <c:v>0</c:v>
                </c:pt>
                <c:pt idx="1">
                  <c:v>&lt; RM999</c:v>
                </c:pt>
                <c:pt idx="2">
                  <c:v>RM1000 -1999</c:v>
                </c:pt>
                <c:pt idx="3">
                  <c:v>RM2000 -2999</c:v>
                </c:pt>
                <c:pt idx="4">
                  <c:v>RM3000 -3999</c:v>
                </c:pt>
                <c:pt idx="5">
                  <c:v>RM4000 -4999</c:v>
                </c:pt>
                <c:pt idx="6">
                  <c:v>&gt; RM5000</c:v>
                </c:pt>
              </c:strCache>
            </c:strRef>
          </c:cat>
          <c:val>
            <c:numRef>
              <c:f>'Personality (2)'!$E$163:$E$169</c:f>
              <c:numCache>
                <c:formatCode>###0.00</c:formatCode>
                <c:ptCount val="7"/>
                <c:pt idx="0">
                  <c:v>2.964285714285714</c:v>
                </c:pt>
                <c:pt idx="1">
                  <c:v>2.9673913043478302</c:v>
                </c:pt>
                <c:pt idx="2">
                  <c:v>3.0101351351351338</c:v>
                </c:pt>
                <c:pt idx="3">
                  <c:v>3.0711206896551722</c:v>
                </c:pt>
                <c:pt idx="4">
                  <c:v>3.1141304347826084</c:v>
                </c:pt>
                <c:pt idx="5">
                  <c:v>3.0238095238095237</c:v>
                </c:pt>
                <c:pt idx="6">
                  <c:v>3.2115384615384608</c:v>
                </c:pt>
              </c:numCache>
            </c:numRef>
          </c:val>
        </c:ser>
        <c:shape val="cylinder"/>
        <c:axId val="54231424"/>
        <c:axId val="54232960"/>
        <c:axId val="0"/>
      </c:bar3DChart>
      <c:catAx>
        <c:axId val="54231424"/>
        <c:scaling>
          <c:orientation val="minMax"/>
        </c:scaling>
        <c:axPos val="b"/>
        <c:tickLblPos val="nextTo"/>
        <c:txPr>
          <a:bodyPr/>
          <a:lstStyle/>
          <a:p>
            <a:pPr>
              <a:defRPr lang="en-US" sz="1400"/>
            </a:pPr>
            <a:endParaRPr lang="en-US"/>
          </a:p>
        </c:txPr>
        <c:crossAx val="54232960"/>
        <c:crosses val="autoZero"/>
        <c:auto val="1"/>
        <c:lblAlgn val="ctr"/>
        <c:lblOffset val="100"/>
      </c:catAx>
      <c:valAx>
        <c:axId val="54232960"/>
        <c:scaling>
          <c:orientation val="minMax"/>
        </c:scaling>
        <c:axPos val="l"/>
        <c:majorGridlines/>
        <c:numFmt formatCode="###0.00" sourceLinked="1"/>
        <c:tickLblPos val="nextTo"/>
        <c:txPr>
          <a:bodyPr/>
          <a:lstStyle/>
          <a:p>
            <a:pPr>
              <a:defRPr lang="en-US" sz="1200"/>
            </a:pPr>
            <a:endParaRPr lang="en-US"/>
          </a:p>
        </c:txPr>
        <c:crossAx val="54231424"/>
        <c:crosses val="autoZero"/>
        <c:crossBetween val="between"/>
      </c:valAx>
    </c:plotArea>
    <c:legend>
      <c:legendPos val="r"/>
      <c:layout/>
      <c:txPr>
        <a:bodyPr/>
        <a:lstStyle/>
        <a:p>
          <a:pPr>
            <a:defRPr lang="en-US" sz="16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MY"/>
  <c:chart>
    <c:view3D>
      <c:rAngAx val="1"/>
    </c:view3D>
    <c:plotArea>
      <c:layout/>
      <c:bar3DChart>
        <c:barDir val="col"/>
        <c:grouping val="clustered"/>
        <c:ser>
          <c:idx val="0"/>
          <c:order val="0"/>
          <c:tx>
            <c:strRef>
              <c:f>'Attitude (2)'!$B$116</c:f>
              <c:strCache>
                <c:ptCount val="1"/>
                <c:pt idx="0">
                  <c:v>Attitude Career</c:v>
                </c:pt>
              </c:strCache>
            </c:strRef>
          </c:tx>
          <c:cat>
            <c:strRef>
              <c:f>'Attitude (2)'!$A$117:$A$123</c:f>
              <c:strCache>
                <c:ptCount val="7"/>
                <c:pt idx="0">
                  <c:v>0</c:v>
                </c:pt>
                <c:pt idx="1">
                  <c:v>&lt; RM999</c:v>
                </c:pt>
                <c:pt idx="2">
                  <c:v>RM1000 -1999</c:v>
                </c:pt>
                <c:pt idx="3">
                  <c:v>RM2000 -2999</c:v>
                </c:pt>
                <c:pt idx="4">
                  <c:v>RM3000 -3999</c:v>
                </c:pt>
                <c:pt idx="5">
                  <c:v>RM4000 -4999</c:v>
                </c:pt>
                <c:pt idx="6">
                  <c:v>&gt; RM5000</c:v>
                </c:pt>
              </c:strCache>
            </c:strRef>
          </c:cat>
          <c:val>
            <c:numRef>
              <c:f>'Attitude (2)'!$B$117:$B$123</c:f>
              <c:numCache>
                <c:formatCode>###0.00</c:formatCode>
                <c:ptCount val="7"/>
                <c:pt idx="0">
                  <c:v>3.3607142857142862</c:v>
                </c:pt>
                <c:pt idx="1">
                  <c:v>3.3412162162162171</c:v>
                </c:pt>
                <c:pt idx="2">
                  <c:v>3.419181034482758</c:v>
                </c:pt>
                <c:pt idx="3">
                  <c:v>3.5027173913043481</c:v>
                </c:pt>
                <c:pt idx="4">
                  <c:v>3.4226190476190479</c:v>
                </c:pt>
                <c:pt idx="5">
                  <c:v>3.4759615384615392</c:v>
                </c:pt>
                <c:pt idx="6">
                  <c:v>3.3892694063926938</c:v>
                </c:pt>
              </c:numCache>
            </c:numRef>
          </c:val>
        </c:ser>
        <c:ser>
          <c:idx val="1"/>
          <c:order val="1"/>
          <c:tx>
            <c:strRef>
              <c:f>'Attitude (2)'!$C$116</c:f>
              <c:strCache>
                <c:ptCount val="1"/>
                <c:pt idx="0">
                  <c:v>Attitude Education</c:v>
                </c:pt>
              </c:strCache>
            </c:strRef>
          </c:tx>
          <c:cat>
            <c:strRef>
              <c:f>'Attitude (2)'!$A$117:$A$123</c:f>
              <c:strCache>
                <c:ptCount val="7"/>
                <c:pt idx="0">
                  <c:v>0</c:v>
                </c:pt>
                <c:pt idx="1">
                  <c:v>&lt; RM999</c:v>
                </c:pt>
                <c:pt idx="2">
                  <c:v>RM1000 -1999</c:v>
                </c:pt>
                <c:pt idx="3">
                  <c:v>RM2000 -2999</c:v>
                </c:pt>
                <c:pt idx="4">
                  <c:v>RM3000 -3999</c:v>
                </c:pt>
                <c:pt idx="5">
                  <c:v>RM4000 -4999</c:v>
                </c:pt>
                <c:pt idx="6">
                  <c:v>&gt; RM5000</c:v>
                </c:pt>
              </c:strCache>
            </c:strRef>
          </c:cat>
          <c:val>
            <c:numRef>
              <c:f>'Attitude (2)'!$C$117:$C$123</c:f>
              <c:numCache>
                <c:formatCode>###0.00</c:formatCode>
                <c:ptCount val="7"/>
                <c:pt idx="0">
                  <c:v>3.2326530612244904</c:v>
                </c:pt>
                <c:pt idx="1">
                  <c:v>3.2287644787644845</c:v>
                </c:pt>
                <c:pt idx="2">
                  <c:v>3.2660098522167491</c:v>
                </c:pt>
                <c:pt idx="3">
                  <c:v>3.3881987577639832</c:v>
                </c:pt>
                <c:pt idx="4">
                  <c:v>3.2108843537415002</c:v>
                </c:pt>
                <c:pt idx="5">
                  <c:v>3.3516483516483446</c:v>
                </c:pt>
                <c:pt idx="6">
                  <c:v>3.2628832354859791</c:v>
                </c:pt>
              </c:numCache>
            </c:numRef>
          </c:val>
        </c:ser>
        <c:shape val="cylinder"/>
        <c:axId val="54336128"/>
        <c:axId val="54342016"/>
        <c:axId val="0"/>
      </c:bar3DChart>
      <c:catAx>
        <c:axId val="54336128"/>
        <c:scaling>
          <c:orientation val="minMax"/>
        </c:scaling>
        <c:axPos val="b"/>
        <c:tickLblPos val="nextTo"/>
        <c:txPr>
          <a:bodyPr/>
          <a:lstStyle/>
          <a:p>
            <a:pPr>
              <a:defRPr lang="en-US" sz="1400"/>
            </a:pPr>
            <a:endParaRPr lang="en-US"/>
          </a:p>
        </c:txPr>
        <c:crossAx val="54342016"/>
        <c:crosses val="autoZero"/>
        <c:auto val="1"/>
        <c:lblAlgn val="ctr"/>
        <c:lblOffset val="100"/>
      </c:catAx>
      <c:valAx>
        <c:axId val="54342016"/>
        <c:scaling>
          <c:orientation val="minMax"/>
        </c:scaling>
        <c:axPos val="l"/>
        <c:majorGridlines/>
        <c:numFmt formatCode="###0.00" sourceLinked="1"/>
        <c:tickLblPos val="nextTo"/>
        <c:txPr>
          <a:bodyPr/>
          <a:lstStyle/>
          <a:p>
            <a:pPr>
              <a:defRPr lang="en-US" sz="1400"/>
            </a:pPr>
            <a:endParaRPr lang="en-US"/>
          </a:p>
        </c:txPr>
        <c:crossAx val="54336128"/>
        <c:crosses val="autoZero"/>
        <c:crossBetween val="between"/>
      </c:valAx>
    </c:plotArea>
    <c:legend>
      <c:legendPos val="r"/>
      <c:layout>
        <c:manualLayout>
          <c:xMode val="edge"/>
          <c:yMode val="edge"/>
          <c:x val="0.82953461595602451"/>
          <c:y val="0.33843388142658637"/>
          <c:w val="0.16103142177982471"/>
          <c:h val="0.26430870773506354"/>
        </c:manualLayout>
      </c:layout>
      <c:txPr>
        <a:bodyPr/>
        <a:lstStyle/>
        <a:p>
          <a:pPr>
            <a:defRPr lang="en-US" sz="14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MY"/>
  <c:chart>
    <c:view3D>
      <c:rAngAx val="1"/>
    </c:view3D>
    <c:plotArea>
      <c:layout/>
      <c:bar3DChart>
        <c:barDir val="col"/>
        <c:grouping val="clustered"/>
        <c:ser>
          <c:idx val="0"/>
          <c:order val="0"/>
          <c:tx>
            <c:strRef>
              <c:f>'Motivation (2)'!$B$134</c:f>
              <c:strCache>
                <c:ptCount val="1"/>
                <c:pt idx="0">
                  <c:v>Power</c:v>
                </c:pt>
              </c:strCache>
            </c:strRef>
          </c:tx>
          <c:cat>
            <c:strRef>
              <c:f>'Motivation (2)'!$A$135:$A$141</c:f>
              <c:strCache>
                <c:ptCount val="7"/>
                <c:pt idx="0">
                  <c:v>0</c:v>
                </c:pt>
                <c:pt idx="1">
                  <c:v>&lt; RM999</c:v>
                </c:pt>
                <c:pt idx="2">
                  <c:v>RM1000 -1999</c:v>
                </c:pt>
                <c:pt idx="3">
                  <c:v>RM2000 -2999</c:v>
                </c:pt>
                <c:pt idx="4">
                  <c:v>RM3000-3999</c:v>
                </c:pt>
                <c:pt idx="5">
                  <c:v>RM4000 -4999</c:v>
                </c:pt>
                <c:pt idx="6">
                  <c:v>&gt; RM5000</c:v>
                </c:pt>
              </c:strCache>
            </c:strRef>
          </c:cat>
          <c:val>
            <c:numRef>
              <c:f>'Motivation (2)'!$B$135:$B$141</c:f>
              <c:numCache>
                <c:formatCode>###0.00</c:formatCode>
                <c:ptCount val="7"/>
                <c:pt idx="0">
                  <c:v>3.0228571428571436</c:v>
                </c:pt>
                <c:pt idx="1">
                  <c:v>3.1130434782608667</c:v>
                </c:pt>
                <c:pt idx="2">
                  <c:v>3.1486486486486478</c:v>
                </c:pt>
                <c:pt idx="3">
                  <c:v>3.0879310344827644</c:v>
                </c:pt>
                <c:pt idx="4">
                  <c:v>3.1304347826087002</c:v>
                </c:pt>
                <c:pt idx="5">
                  <c:v>3.0285714285714369</c:v>
                </c:pt>
                <c:pt idx="6">
                  <c:v>3.0923076923076942</c:v>
                </c:pt>
              </c:numCache>
            </c:numRef>
          </c:val>
        </c:ser>
        <c:ser>
          <c:idx val="1"/>
          <c:order val="1"/>
          <c:tx>
            <c:strRef>
              <c:f>'Motivation (2)'!$C$134</c:f>
              <c:strCache>
                <c:ptCount val="1"/>
                <c:pt idx="0">
                  <c:v>Achievement</c:v>
                </c:pt>
              </c:strCache>
            </c:strRef>
          </c:tx>
          <c:cat>
            <c:strRef>
              <c:f>'Motivation (2)'!$A$135:$A$141</c:f>
              <c:strCache>
                <c:ptCount val="7"/>
                <c:pt idx="0">
                  <c:v>0</c:v>
                </c:pt>
                <c:pt idx="1">
                  <c:v>&lt; RM999</c:v>
                </c:pt>
                <c:pt idx="2">
                  <c:v>RM1000 -1999</c:v>
                </c:pt>
                <c:pt idx="3">
                  <c:v>RM2000 -2999</c:v>
                </c:pt>
                <c:pt idx="4">
                  <c:v>RM3000-3999</c:v>
                </c:pt>
                <c:pt idx="5">
                  <c:v>RM4000 -4999</c:v>
                </c:pt>
                <c:pt idx="6">
                  <c:v>&gt; RM5000</c:v>
                </c:pt>
              </c:strCache>
            </c:strRef>
          </c:cat>
          <c:val>
            <c:numRef>
              <c:f>'Motivation (2)'!$C$135:$C$141</c:f>
              <c:numCache>
                <c:formatCode>###0.00</c:formatCode>
                <c:ptCount val="7"/>
                <c:pt idx="0">
                  <c:v>3.1904761904761867</c:v>
                </c:pt>
                <c:pt idx="1">
                  <c:v>3.0760869565217384</c:v>
                </c:pt>
                <c:pt idx="2">
                  <c:v>3.2319819819819879</c:v>
                </c:pt>
                <c:pt idx="3">
                  <c:v>3.1781609195402267</c:v>
                </c:pt>
                <c:pt idx="4">
                  <c:v>3.2862318840579805</c:v>
                </c:pt>
                <c:pt idx="5">
                  <c:v>3.2619047619047685</c:v>
                </c:pt>
                <c:pt idx="6">
                  <c:v>3.1730769230769234</c:v>
                </c:pt>
              </c:numCache>
            </c:numRef>
          </c:val>
        </c:ser>
        <c:ser>
          <c:idx val="2"/>
          <c:order val="2"/>
          <c:tx>
            <c:strRef>
              <c:f>'Motivation (2)'!$D$134</c:f>
              <c:strCache>
                <c:ptCount val="1"/>
                <c:pt idx="0">
                  <c:v>Affiliation</c:v>
                </c:pt>
              </c:strCache>
            </c:strRef>
          </c:tx>
          <c:cat>
            <c:strRef>
              <c:f>'Motivation (2)'!$A$135:$A$141</c:f>
              <c:strCache>
                <c:ptCount val="7"/>
                <c:pt idx="0">
                  <c:v>0</c:v>
                </c:pt>
                <c:pt idx="1">
                  <c:v>&lt; RM999</c:v>
                </c:pt>
                <c:pt idx="2">
                  <c:v>RM1000 -1999</c:v>
                </c:pt>
                <c:pt idx="3">
                  <c:v>RM2000 -2999</c:v>
                </c:pt>
                <c:pt idx="4">
                  <c:v>RM3000-3999</c:v>
                </c:pt>
                <c:pt idx="5">
                  <c:v>RM4000 -4999</c:v>
                </c:pt>
                <c:pt idx="6">
                  <c:v>&gt; RM5000</c:v>
                </c:pt>
              </c:strCache>
            </c:strRef>
          </c:cat>
          <c:val>
            <c:numRef>
              <c:f>'Motivation (2)'!$D$135:$D$141</c:f>
              <c:numCache>
                <c:formatCode>###0.00</c:formatCode>
                <c:ptCount val="7"/>
                <c:pt idx="0">
                  <c:v>2.9285714285714342</c:v>
                </c:pt>
                <c:pt idx="1">
                  <c:v>2.8532608695652169</c:v>
                </c:pt>
                <c:pt idx="2">
                  <c:v>2.927364864864864</c:v>
                </c:pt>
                <c:pt idx="3">
                  <c:v>2.9116379310344787</c:v>
                </c:pt>
                <c:pt idx="4">
                  <c:v>2.9510869565217388</c:v>
                </c:pt>
                <c:pt idx="5">
                  <c:v>2.9404761904761867</c:v>
                </c:pt>
                <c:pt idx="6">
                  <c:v>3.0096153846153837</c:v>
                </c:pt>
              </c:numCache>
            </c:numRef>
          </c:val>
        </c:ser>
        <c:shape val="cylinder"/>
        <c:axId val="54380416"/>
        <c:axId val="54381952"/>
        <c:axId val="0"/>
      </c:bar3DChart>
      <c:catAx>
        <c:axId val="54380416"/>
        <c:scaling>
          <c:orientation val="minMax"/>
        </c:scaling>
        <c:axPos val="b"/>
        <c:tickLblPos val="nextTo"/>
        <c:txPr>
          <a:bodyPr/>
          <a:lstStyle/>
          <a:p>
            <a:pPr>
              <a:defRPr lang="en-MY" sz="1400"/>
            </a:pPr>
            <a:endParaRPr lang="en-US"/>
          </a:p>
        </c:txPr>
        <c:crossAx val="54381952"/>
        <c:crosses val="autoZero"/>
        <c:auto val="1"/>
        <c:lblAlgn val="ctr"/>
        <c:lblOffset val="100"/>
      </c:catAx>
      <c:valAx>
        <c:axId val="54381952"/>
        <c:scaling>
          <c:orientation val="minMax"/>
        </c:scaling>
        <c:axPos val="l"/>
        <c:majorGridlines/>
        <c:numFmt formatCode="###0.00" sourceLinked="1"/>
        <c:tickLblPos val="nextTo"/>
        <c:txPr>
          <a:bodyPr/>
          <a:lstStyle/>
          <a:p>
            <a:pPr>
              <a:defRPr lang="en-MY" sz="1600"/>
            </a:pPr>
            <a:endParaRPr lang="en-US"/>
          </a:p>
        </c:txPr>
        <c:crossAx val="54380416"/>
        <c:crosses val="autoZero"/>
        <c:crossBetween val="between"/>
      </c:valAx>
    </c:plotArea>
    <c:legend>
      <c:legendPos val="r"/>
      <c:layout/>
      <c:txPr>
        <a:bodyPr/>
        <a:lstStyle/>
        <a:p>
          <a:pPr>
            <a:defRPr lang="en-MY" sz="14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MY"/>
  <c:chart>
    <c:view3D>
      <c:rAngAx val="1"/>
    </c:view3D>
    <c:plotArea>
      <c:layout/>
      <c:bar3DChart>
        <c:barDir val="col"/>
        <c:grouping val="clustered"/>
        <c:ser>
          <c:idx val="0"/>
          <c:order val="0"/>
          <c:tx>
            <c:strRef>
              <c:f>'Personality (2)'!$B$174</c:f>
              <c:strCache>
                <c:ptCount val="1"/>
                <c:pt idx="0">
                  <c:v>Openess</c:v>
                </c:pt>
              </c:strCache>
            </c:strRef>
          </c:tx>
          <c:cat>
            <c:strRef>
              <c:f>'Personality (2)'!$A$175:$A$179</c:f>
              <c:strCache>
                <c:ptCount val="5"/>
                <c:pt idx="0">
                  <c:v>SRP</c:v>
                </c:pt>
                <c:pt idx="1">
                  <c:v>SPM</c:v>
                </c:pt>
                <c:pt idx="2">
                  <c:v>Diploma</c:v>
                </c:pt>
                <c:pt idx="3">
                  <c:v>Bachelor Degree</c:v>
                </c:pt>
                <c:pt idx="4">
                  <c:v>Masters Degree</c:v>
                </c:pt>
              </c:strCache>
            </c:strRef>
          </c:cat>
          <c:val>
            <c:numRef>
              <c:f>'Personality (2)'!$B$175:$B$179</c:f>
              <c:numCache>
                <c:formatCode>###0.00</c:formatCode>
                <c:ptCount val="5"/>
                <c:pt idx="0">
                  <c:v>3.166666666666667</c:v>
                </c:pt>
                <c:pt idx="1">
                  <c:v>3.2962962962962945</c:v>
                </c:pt>
                <c:pt idx="2">
                  <c:v>3.3494860499265791</c:v>
                </c:pt>
                <c:pt idx="3">
                  <c:v>3.2333333333333352</c:v>
                </c:pt>
                <c:pt idx="4">
                  <c:v>3.2083333333333375</c:v>
                </c:pt>
              </c:numCache>
            </c:numRef>
          </c:val>
        </c:ser>
        <c:ser>
          <c:idx val="1"/>
          <c:order val="1"/>
          <c:tx>
            <c:strRef>
              <c:f>'Personality (2)'!$C$174</c:f>
              <c:strCache>
                <c:ptCount val="1"/>
                <c:pt idx="0">
                  <c:v>Concientiousness</c:v>
                </c:pt>
              </c:strCache>
            </c:strRef>
          </c:tx>
          <c:cat>
            <c:strRef>
              <c:f>'Personality (2)'!$A$175:$A$179</c:f>
              <c:strCache>
                <c:ptCount val="5"/>
                <c:pt idx="0">
                  <c:v>SRP</c:v>
                </c:pt>
                <c:pt idx="1">
                  <c:v>SPM</c:v>
                </c:pt>
                <c:pt idx="2">
                  <c:v>Diploma</c:v>
                </c:pt>
                <c:pt idx="3">
                  <c:v>Bachelor Degree</c:v>
                </c:pt>
                <c:pt idx="4">
                  <c:v>Masters Degree</c:v>
                </c:pt>
              </c:strCache>
            </c:strRef>
          </c:cat>
          <c:val>
            <c:numRef>
              <c:f>'Personality (2)'!$C$175:$C$179</c:f>
              <c:numCache>
                <c:formatCode>###0.00</c:formatCode>
                <c:ptCount val="5"/>
                <c:pt idx="0">
                  <c:v>3</c:v>
                </c:pt>
                <c:pt idx="1">
                  <c:v>3.1416666666666666</c:v>
                </c:pt>
                <c:pt idx="2">
                  <c:v>3.1927312775330412</c:v>
                </c:pt>
                <c:pt idx="3">
                  <c:v>3.06</c:v>
                </c:pt>
                <c:pt idx="4">
                  <c:v>3</c:v>
                </c:pt>
              </c:numCache>
            </c:numRef>
          </c:val>
        </c:ser>
        <c:ser>
          <c:idx val="2"/>
          <c:order val="2"/>
          <c:tx>
            <c:strRef>
              <c:f>'Personality (2)'!$D$174</c:f>
              <c:strCache>
                <c:ptCount val="1"/>
                <c:pt idx="0">
                  <c:v>Autonomous</c:v>
                </c:pt>
              </c:strCache>
            </c:strRef>
          </c:tx>
          <c:cat>
            <c:strRef>
              <c:f>'Personality (2)'!$A$175:$A$179</c:f>
              <c:strCache>
                <c:ptCount val="5"/>
                <c:pt idx="0">
                  <c:v>SRP</c:v>
                </c:pt>
                <c:pt idx="1">
                  <c:v>SPM</c:v>
                </c:pt>
                <c:pt idx="2">
                  <c:v>Diploma</c:v>
                </c:pt>
                <c:pt idx="3">
                  <c:v>Bachelor Degree</c:v>
                </c:pt>
                <c:pt idx="4">
                  <c:v>Masters Degree</c:v>
                </c:pt>
              </c:strCache>
            </c:strRef>
          </c:cat>
          <c:val>
            <c:numRef>
              <c:f>'Personality (2)'!$D$175:$D$179</c:f>
              <c:numCache>
                <c:formatCode>###0.00</c:formatCode>
                <c:ptCount val="5"/>
                <c:pt idx="0">
                  <c:v>2.7</c:v>
                </c:pt>
                <c:pt idx="1">
                  <c:v>2.9299999999999997</c:v>
                </c:pt>
                <c:pt idx="2">
                  <c:v>2.9876651982378837</c:v>
                </c:pt>
                <c:pt idx="3">
                  <c:v>2.9759999999999978</c:v>
                </c:pt>
                <c:pt idx="4">
                  <c:v>3.15</c:v>
                </c:pt>
              </c:numCache>
            </c:numRef>
          </c:val>
        </c:ser>
        <c:ser>
          <c:idx val="3"/>
          <c:order val="3"/>
          <c:tx>
            <c:strRef>
              <c:f>'Personality (2)'!$E$174</c:f>
              <c:strCache>
                <c:ptCount val="1"/>
                <c:pt idx="0">
                  <c:v>Leadership</c:v>
                </c:pt>
              </c:strCache>
            </c:strRef>
          </c:tx>
          <c:cat>
            <c:strRef>
              <c:f>'Personality (2)'!$A$175:$A$179</c:f>
              <c:strCache>
                <c:ptCount val="5"/>
                <c:pt idx="0">
                  <c:v>SRP</c:v>
                </c:pt>
                <c:pt idx="1">
                  <c:v>SPM</c:v>
                </c:pt>
                <c:pt idx="2">
                  <c:v>Diploma</c:v>
                </c:pt>
                <c:pt idx="3">
                  <c:v>Bachelor Degree</c:v>
                </c:pt>
                <c:pt idx="4">
                  <c:v>Masters Degree</c:v>
                </c:pt>
              </c:strCache>
            </c:strRef>
          </c:cat>
          <c:val>
            <c:numRef>
              <c:f>'Personality (2)'!$E$175:$E$179</c:f>
              <c:numCache>
                <c:formatCode>###0.00</c:formatCode>
                <c:ptCount val="5"/>
                <c:pt idx="0">
                  <c:v>2.8749999999999987</c:v>
                </c:pt>
                <c:pt idx="1">
                  <c:v>3.0277777777777866</c:v>
                </c:pt>
                <c:pt idx="2">
                  <c:v>3.0572687224669606</c:v>
                </c:pt>
                <c:pt idx="3">
                  <c:v>3.02</c:v>
                </c:pt>
                <c:pt idx="4">
                  <c:v>3</c:v>
                </c:pt>
              </c:numCache>
            </c:numRef>
          </c:val>
        </c:ser>
        <c:shape val="cylinder"/>
        <c:axId val="54409088"/>
        <c:axId val="54410624"/>
        <c:axId val="0"/>
      </c:bar3DChart>
      <c:catAx>
        <c:axId val="54409088"/>
        <c:scaling>
          <c:orientation val="minMax"/>
        </c:scaling>
        <c:axPos val="b"/>
        <c:tickLblPos val="nextTo"/>
        <c:txPr>
          <a:bodyPr/>
          <a:lstStyle/>
          <a:p>
            <a:pPr>
              <a:defRPr lang="en-US"/>
            </a:pPr>
            <a:endParaRPr lang="en-US"/>
          </a:p>
        </c:txPr>
        <c:crossAx val="54410624"/>
        <c:crosses val="autoZero"/>
        <c:auto val="1"/>
        <c:lblAlgn val="ctr"/>
        <c:lblOffset val="100"/>
      </c:catAx>
      <c:valAx>
        <c:axId val="54410624"/>
        <c:scaling>
          <c:orientation val="minMax"/>
        </c:scaling>
        <c:axPos val="l"/>
        <c:majorGridlines/>
        <c:numFmt formatCode="###0.00" sourceLinked="1"/>
        <c:tickLblPos val="nextTo"/>
        <c:txPr>
          <a:bodyPr/>
          <a:lstStyle/>
          <a:p>
            <a:pPr>
              <a:defRPr lang="en-US"/>
            </a:pPr>
            <a:endParaRPr lang="en-US"/>
          </a:p>
        </c:txPr>
        <c:crossAx val="54409088"/>
        <c:crosses val="autoZero"/>
        <c:crossBetween val="between"/>
      </c:valAx>
    </c:plotArea>
    <c:legend>
      <c:legendPos val="r"/>
      <c:layout/>
      <c:txPr>
        <a:bodyPr/>
        <a:lstStyle/>
        <a:p>
          <a:pPr>
            <a:defRPr lang="en-US" sz="1400"/>
          </a:pPr>
          <a:endParaRPr lang="en-US"/>
        </a:p>
      </c:txPr>
    </c:legend>
    <c:plotVisOnly val="1"/>
  </c:chart>
  <c:txPr>
    <a:bodyPr/>
    <a:lstStyle/>
    <a:p>
      <a:pPr>
        <a:defRPr sz="12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MY"/>
  <c:chart>
    <c:view3D>
      <c:rAngAx val="1"/>
    </c:view3D>
    <c:plotArea>
      <c:layout/>
      <c:bar3DChart>
        <c:barDir val="col"/>
        <c:grouping val="clustered"/>
        <c:ser>
          <c:idx val="0"/>
          <c:order val="0"/>
          <c:tx>
            <c:strRef>
              <c:f>'Attitude (2)'!$B$129</c:f>
              <c:strCache>
                <c:ptCount val="1"/>
                <c:pt idx="0">
                  <c:v>Attitude Career</c:v>
                </c:pt>
              </c:strCache>
            </c:strRef>
          </c:tx>
          <c:cat>
            <c:strRef>
              <c:f>'Attitude (2)'!$A$130:$A$134</c:f>
              <c:strCache>
                <c:ptCount val="5"/>
                <c:pt idx="0">
                  <c:v>SRP</c:v>
                </c:pt>
                <c:pt idx="1">
                  <c:v>SPM</c:v>
                </c:pt>
                <c:pt idx="2">
                  <c:v>Diploma</c:v>
                </c:pt>
                <c:pt idx="3">
                  <c:v>Bachelor Degree</c:v>
                </c:pt>
                <c:pt idx="4">
                  <c:v>Masters Degree</c:v>
                </c:pt>
              </c:strCache>
            </c:strRef>
          </c:cat>
          <c:val>
            <c:numRef>
              <c:f>'Attitude (2)'!$B$130:$B$134</c:f>
              <c:numCache>
                <c:formatCode>###0.00</c:formatCode>
                <c:ptCount val="5"/>
                <c:pt idx="0">
                  <c:v>3.25</c:v>
                </c:pt>
                <c:pt idx="1">
                  <c:v>3.3749999999999987</c:v>
                </c:pt>
                <c:pt idx="2">
                  <c:v>3.4113436123347967</c:v>
                </c:pt>
                <c:pt idx="3">
                  <c:v>3.3249999999999997</c:v>
                </c:pt>
                <c:pt idx="4">
                  <c:v>3.25</c:v>
                </c:pt>
              </c:numCache>
            </c:numRef>
          </c:val>
        </c:ser>
        <c:ser>
          <c:idx val="1"/>
          <c:order val="1"/>
          <c:tx>
            <c:strRef>
              <c:f>'Attitude (2)'!$C$129</c:f>
              <c:strCache>
                <c:ptCount val="1"/>
                <c:pt idx="0">
                  <c:v>Attitude Education</c:v>
                </c:pt>
              </c:strCache>
            </c:strRef>
          </c:tx>
          <c:cat>
            <c:strRef>
              <c:f>'Attitude (2)'!$A$130:$A$134</c:f>
              <c:strCache>
                <c:ptCount val="5"/>
                <c:pt idx="0">
                  <c:v>SRP</c:v>
                </c:pt>
                <c:pt idx="1">
                  <c:v>SPM</c:v>
                </c:pt>
                <c:pt idx="2">
                  <c:v>Diploma</c:v>
                </c:pt>
                <c:pt idx="3">
                  <c:v>Bachelor Degree</c:v>
                </c:pt>
                <c:pt idx="4">
                  <c:v>Masters Degree</c:v>
                </c:pt>
              </c:strCache>
            </c:strRef>
          </c:cat>
          <c:val>
            <c:numRef>
              <c:f>'Attitude (2)'!$C$130:$C$134</c:f>
              <c:numCache>
                <c:formatCode>###0.00</c:formatCode>
                <c:ptCount val="5"/>
                <c:pt idx="0">
                  <c:v>3</c:v>
                </c:pt>
                <c:pt idx="1">
                  <c:v>3.2920634920634924</c:v>
                </c:pt>
                <c:pt idx="2">
                  <c:v>3.2416614222781637</c:v>
                </c:pt>
                <c:pt idx="3">
                  <c:v>3.2685714285714407</c:v>
                </c:pt>
                <c:pt idx="4">
                  <c:v>3.25</c:v>
                </c:pt>
              </c:numCache>
            </c:numRef>
          </c:val>
        </c:ser>
        <c:shape val="cylinder"/>
        <c:axId val="54444416"/>
        <c:axId val="54445952"/>
        <c:axId val="0"/>
      </c:bar3DChart>
      <c:catAx>
        <c:axId val="54444416"/>
        <c:scaling>
          <c:orientation val="minMax"/>
        </c:scaling>
        <c:axPos val="b"/>
        <c:tickLblPos val="nextTo"/>
        <c:txPr>
          <a:bodyPr/>
          <a:lstStyle/>
          <a:p>
            <a:pPr>
              <a:defRPr lang="en-MY" sz="1400"/>
            </a:pPr>
            <a:endParaRPr lang="en-US"/>
          </a:p>
        </c:txPr>
        <c:crossAx val="54445952"/>
        <c:crosses val="autoZero"/>
        <c:auto val="1"/>
        <c:lblAlgn val="ctr"/>
        <c:lblOffset val="100"/>
      </c:catAx>
      <c:valAx>
        <c:axId val="54445952"/>
        <c:scaling>
          <c:orientation val="minMax"/>
        </c:scaling>
        <c:axPos val="l"/>
        <c:majorGridlines/>
        <c:numFmt formatCode="###0.00" sourceLinked="1"/>
        <c:tickLblPos val="nextTo"/>
        <c:txPr>
          <a:bodyPr/>
          <a:lstStyle/>
          <a:p>
            <a:pPr>
              <a:defRPr lang="en-MY" sz="1600"/>
            </a:pPr>
            <a:endParaRPr lang="en-US"/>
          </a:p>
        </c:txPr>
        <c:crossAx val="54444416"/>
        <c:crosses val="autoZero"/>
        <c:crossBetween val="between"/>
      </c:valAx>
    </c:plotArea>
    <c:legend>
      <c:legendPos val="r"/>
      <c:layout>
        <c:manualLayout>
          <c:xMode val="edge"/>
          <c:yMode val="edge"/>
          <c:x val="0.8111764417298305"/>
          <c:y val="0.43011419224770953"/>
          <c:w val="0.17411766870262721"/>
          <c:h val="0.19774232568754993"/>
        </c:manualLayout>
      </c:layout>
      <c:txPr>
        <a:bodyPr/>
        <a:lstStyle/>
        <a:p>
          <a:pPr>
            <a:defRPr lang="en-MY" sz="1400"/>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MY"/>
  <c:chart>
    <c:view3D>
      <c:rAngAx val="1"/>
    </c:view3D>
    <c:plotArea>
      <c:layout/>
      <c:bar3DChart>
        <c:barDir val="col"/>
        <c:grouping val="clustered"/>
        <c:ser>
          <c:idx val="0"/>
          <c:order val="0"/>
          <c:tx>
            <c:strRef>
              <c:f>'Motivation (2)'!$B$149</c:f>
              <c:strCache>
                <c:ptCount val="1"/>
                <c:pt idx="0">
                  <c:v>Power</c:v>
                </c:pt>
              </c:strCache>
            </c:strRef>
          </c:tx>
          <c:cat>
            <c:strRef>
              <c:f>'Motivation (2)'!$A$150:$A$154</c:f>
              <c:strCache>
                <c:ptCount val="5"/>
                <c:pt idx="0">
                  <c:v>SRP</c:v>
                </c:pt>
                <c:pt idx="1">
                  <c:v>SPM</c:v>
                </c:pt>
                <c:pt idx="2">
                  <c:v>Diploma</c:v>
                </c:pt>
                <c:pt idx="3">
                  <c:v>Bachelor Degree</c:v>
                </c:pt>
                <c:pt idx="4">
                  <c:v>Masters Degree</c:v>
                </c:pt>
              </c:strCache>
            </c:strRef>
          </c:cat>
          <c:val>
            <c:numRef>
              <c:f>'Motivation (2)'!$B$150:$B$154</c:f>
              <c:numCache>
                <c:formatCode>###0.00</c:formatCode>
                <c:ptCount val="5"/>
                <c:pt idx="0">
                  <c:v>2.4</c:v>
                </c:pt>
                <c:pt idx="1">
                  <c:v>3.0633333333333352</c:v>
                </c:pt>
                <c:pt idx="2">
                  <c:v>3.1524229074889867</c:v>
                </c:pt>
                <c:pt idx="3">
                  <c:v>3.1359999999999997</c:v>
                </c:pt>
                <c:pt idx="4">
                  <c:v>2.75</c:v>
                </c:pt>
              </c:numCache>
            </c:numRef>
          </c:val>
        </c:ser>
        <c:ser>
          <c:idx val="1"/>
          <c:order val="1"/>
          <c:tx>
            <c:strRef>
              <c:f>'Motivation (2)'!$C$149</c:f>
              <c:strCache>
                <c:ptCount val="1"/>
                <c:pt idx="0">
                  <c:v>Achievement</c:v>
                </c:pt>
              </c:strCache>
            </c:strRef>
          </c:tx>
          <c:cat>
            <c:strRef>
              <c:f>'Motivation (2)'!$A$150:$A$154</c:f>
              <c:strCache>
                <c:ptCount val="5"/>
                <c:pt idx="0">
                  <c:v>SRP</c:v>
                </c:pt>
                <c:pt idx="1">
                  <c:v>SPM</c:v>
                </c:pt>
                <c:pt idx="2">
                  <c:v>Diploma</c:v>
                </c:pt>
                <c:pt idx="3">
                  <c:v>Bachelor Degree</c:v>
                </c:pt>
                <c:pt idx="4">
                  <c:v>Masters Degree</c:v>
                </c:pt>
              </c:strCache>
            </c:strRef>
          </c:cat>
          <c:val>
            <c:numRef>
              <c:f>'Motivation (2)'!$C$150:$C$154</c:f>
              <c:numCache>
                <c:formatCode>###0.00</c:formatCode>
                <c:ptCount val="5"/>
                <c:pt idx="0">
                  <c:v>3.0833333333333388</c:v>
                </c:pt>
                <c:pt idx="1">
                  <c:v>3.1814814814814811</c:v>
                </c:pt>
                <c:pt idx="2">
                  <c:v>3.223935389133628</c:v>
                </c:pt>
                <c:pt idx="3">
                  <c:v>3.1400000000000006</c:v>
                </c:pt>
                <c:pt idx="4">
                  <c:v>3.291666666666667</c:v>
                </c:pt>
              </c:numCache>
            </c:numRef>
          </c:val>
        </c:ser>
        <c:ser>
          <c:idx val="2"/>
          <c:order val="2"/>
          <c:tx>
            <c:strRef>
              <c:f>'Motivation (2)'!$D$149</c:f>
              <c:strCache>
                <c:ptCount val="1"/>
                <c:pt idx="0">
                  <c:v>Affiliation</c:v>
                </c:pt>
              </c:strCache>
            </c:strRef>
          </c:tx>
          <c:cat>
            <c:strRef>
              <c:f>'Motivation (2)'!$A$150:$A$154</c:f>
              <c:strCache>
                <c:ptCount val="5"/>
                <c:pt idx="0">
                  <c:v>SRP</c:v>
                </c:pt>
                <c:pt idx="1">
                  <c:v>SPM</c:v>
                </c:pt>
                <c:pt idx="2">
                  <c:v>Diploma</c:v>
                </c:pt>
                <c:pt idx="3">
                  <c:v>Bachelor Degree</c:v>
                </c:pt>
                <c:pt idx="4">
                  <c:v>Masters Degree</c:v>
                </c:pt>
              </c:strCache>
            </c:strRef>
          </c:cat>
          <c:val>
            <c:numRef>
              <c:f>'Motivation (2)'!$D$150:$D$154</c:f>
              <c:numCache>
                <c:formatCode>###0.00</c:formatCode>
                <c:ptCount val="5"/>
                <c:pt idx="0">
                  <c:v>2.5</c:v>
                </c:pt>
                <c:pt idx="1">
                  <c:v>2.8888888888888835</c:v>
                </c:pt>
                <c:pt idx="2">
                  <c:v>2.9691629955947128</c:v>
                </c:pt>
                <c:pt idx="3">
                  <c:v>2.8800000000000003</c:v>
                </c:pt>
                <c:pt idx="4">
                  <c:v>2.3749999999999987</c:v>
                </c:pt>
              </c:numCache>
            </c:numRef>
          </c:val>
        </c:ser>
        <c:shape val="cylinder"/>
        <c:axId val="54488448"/>
        <c:axId val="54498432"/>
        <c:axId val="0"/>
      </c:bar3DChart>
      <c:catAx>
        <c:axId val="54488448"/>
        <c:scaling>
          <c:orientation val="minMax"/>
        </c:scaling>
        <c:axPos val="b"/>
        <c:tickLblPos val="nextTo"/>
        <c:txPr>
          <a:bodyPr/>
          <a:lstStyle/>
          <a:p>
            <a:pPr>
              <a:defRPr lang="en-MY" sz="1600"/>
            </a:pPr>
            <a:endParaRPr lang="en-US"/>
          </a:p>
        </c:txPr>
        <c:crossAx val="54498432"/>
        <c:crosses val="autoZero"/>
        <c:auto val="1"/>
        <c:lblAlgn val="ctr"/>
        <c:lblOffset val="100"/>
      </c:catAx>
      <c:valAx>
        <c:axId val="54498432"/>
        <c:scaling>
          <c:orientation val="minMax"/>
        </c:scaling>
        <c:axPos val="l"/>
        <c:majorGridlines/>
        <c:numFmt formatCode="###0.00" sourceLinked="1"/>
        <c:tickLblPos val="nextTo"/>
        <c:txPr>
          <a:bodyPr/>
          <a:lstStyle/>
          <a:p>
            <a:pPr>
              <a:defRPr lang="en-MY" sz="1600"/>
            </a:pPr>
            <a:endParaRPr lang="en-US"/>
          </a:p>
        </c:txPr>
        <c:crossAx val="54488448"/>
        <c:crosses val="autoZero"/>
        <c:crossBetween val="between"/>
      </c:valAx>
    </c:plotArea>
    <c:legend>
      <c:legendPos val="r"/>
      <c:layout/>
      <c:txPr>
        <a:bodyPr/>
        <a:lstStyle/>
        <a:p>
          <a:pPr>
            <a:defRPr lang="en-MY" sz="1600"/>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C92D4-57A8-43BD-B8B1-011BB0504723}"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C92D4-57A8-43BD-B8B1-011BB0504723}"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C92D4-57A8-43BD-B8B1-011BB0504723}"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C92D4-57A8-43BD-B8B1-011BB0504723}"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C92D4-57A8-43BD-B8B1-011BB0504723}"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9C92D4-57A8-43BD-B8B1-011BB0504723}"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C92D4-57A8-43BD-B8B1-011BB0504723}" type="datetimeFigureOut">
              <a:rPr lang="en-US" smtClean="0"/>
              <a:pPr/>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C92D4-57A8-43BD-B8B1-011BB0504723}" type="datetimeFigureOut">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C92D4-57A8-43BD-B8B1-011BB0504723}" type="datetimeFigureOut">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C92D4-57A8-43BD-B8B1-011BB0504723}"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C92D4-57A8-43BD-B8B1-011BB0504723}"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513F8-66C8-4622-B0BB-DBCF53CF19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C92D4-57A8-43BD-B8B1-011BB0504723}" type="datetimeFigureOut">
              <a:rPr lang="en-US" smtClean="0"/>
              <a:pPr/>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513F8-66C8-4622-B0BB-DBCF53CF19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924800" cy="57912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latin typeface="Cambria" pitchFamily="18" charset="0"/>
              </a:rPr>
              <a:t>Understanding ODL Learner Profiles/Characteristics</a:t>
            </a:r>
            <a:r>
              <a:rPr lang="en-US" b="1" dirty="0" smtClean="0"/>
              <a:t/>
            </a:r>
            <a:br>
              <a:rPr lang="en-US" b="1" dirty="0" smtClean="0"/>
            </a:br>
            <a:r>
              <a:rPr lang="en-US" b="1" dirty="0" smtClean="0"/>
              <a:t/>
            </a:r>
            <a:br>
              <a:rPr lang="en-US" b="1" dirty="0" smtClean="0"/>
            </a:br>
            <a:r>
              <a:rPr lang="en-US" sz="3600" dirty="0" smtClean="0"/>
              <a:t>Acknowledgement:</a:t>
            </a:r>
            <a:r>
              <a:rPr lang="en-US" sz="3100" dirty="0" smtClean="0"/>
              <a:t/>
            </a:r>
            <a:br>
              <a:rPr lang="en-US" sz="3100" dirty="0" smtClean="0"/>
            </a:br>
            <a:r>
              <a:rPr lang="en-US" b="1" dirty="0" smtClean="0"/>
              <a:t/>
            </a:r>
            <a:br>
              <a:rPr lang="en-US" b="1" dirty="0" smtClean="0"/>
            </a:br>
            <a:r>
              <a:rPr lang="en-US" sz="2200" b="1" dirty="0" smtClean="0">
                <a:latin typeface="Cambria" pitchFamily="18" charset="0"/>
              </a:rPr>
              <a:t>DR THIRUMENI T. SUBRAMANIAM ,</a:t>
            </a:r>
            <a:r>
              <a:rPr lang="en-US" sz="2200" dirty="0" smtClean="0">
                <a:latin typeface="Cambria" pitchFamily="18" charset="0"/>
              </a:rPr>
              <a:t/>
            </a:r>
            <a:br>
              <a:rPr lang="en-US" sz="2200" dirty="0" smtClean="0">
                <a:latin typeface="Cambria" pitchFamily="18" charset="0"/>
              </a:rPr>
            </a:br>
            <a:r>
              <a:rPr lang="en-US" sz="2200" b="1" dirty="0" smtClean="0">
                <a:latin typeface="Cambria" pitchFamily="18" charset="0"/>
              </a:rPr>
              <a:t>DR ZAINURIYAH ABDUL KHATAB,</a:t>
            </a:r>
            <a:r>
              <a:rPr lang="en-US" sz="2200" dirty="0" smtClean="0">
                <a:latin typeface="Cambria" pitchFamily="18" charset="0"/>
              </a:rPr>
              <a:t> </a:t>
            </a:r>
            <a:r>
              <a:rPr lang="en-MY" sz="2200" b="1" dirty="0" smtClean="0">
                <a:latin typeface="Cambria" pitchFamily="18" charset="0"/>
              </a:rPr>
              <a:t>ASSOC. PROF. DR ARIFIN BIN HJ ZAINAL &amp; ASSOC. PROF. DR FATIMAH BINTI YUSOOFF</a:t>
            </a:r>
            <a:r>
              <a:rPr lang="en-US" sz="2700" dirty="0" smtClean="0">
                <a:latin typeface="Cambria" pitchFamily="18" charset="0"/>
              </a:rPr>
              <a:t/>
            </a:r>
            <a:br>
              <a:rPr lang="en-US" sz="2700" dirty="0" smtClean="0">
                <a:latin typeface="Cambria" pitchFamily="18" charset="0"/>
              </a:rPr>
            </a:br>
            <a:r>
              <a:rPr lang="en-US" sz="3100" dirty="0" smtClean="0"/>
              <a:t/>
            </a:r>
            <a:br>
              <a:rPr lang="en-US" sz="3100" dirty="0" smtClean="0"/>
            </a:br>
            <a:r>
              <a:rPr lang="en-US" sz="2200" b="1" dirty="0" smtClean="0">
                <a:latin typeface="Cambria" pitchFamily="18" charset="0"/>
              </a:rPr>
              <a:t>31</a:t>
            </a:r>
            <a:r>
              <a:rPr lang="en-US" sz="2200" b="1" baseline="30000" dirty="0" smtClean="0">
                <a:latin typeface="Cambria" pitchFamily="18" charset="0"/>
              </a:rPr>
              <a:t>st</a:t>
            </a:r>
            <a:r>
              <a:rPr lang="en-US" sz="2200" b="1" dirty="0" smtClean="0">
                <a:latin typeface="Cambria" pitchFamily="18" charset="0"/>
              </a:rPr>
              <a:t> May 2016</a:t>
            </a:r>
            <a:br>
              <a:rPr lang="en-US" sz="2200" b="1" dirty="0" smtClean="0">
                <a:latin typeface="Cambria" pitchFamily="18" charset="0"/>
              </a:rPr>
            </a:br>
            <a:r>
              <a:rPr lang="en-US" sz="2200" b="1" dirty="0" smtClean="0">
                <a:latin typeface="Cambria" pitchFamily="18" charset="0"/>
              </a:rPr>
              <a:t>Seminar Series </a:t>
            </a:r>
            <a:r>
              <a:rPr lang="en-US" b="1" dirty="0" smtClean="0">
                <a:latin typeface="Cambria" pitchFamily="18" charset="0"/>
              </a:rPr>
              <a:t/>
            </a:r>
            <a:br>
              <a:rPr lang="en-US" b="1" dirty="0" smtClean="0">
                <a:latin typeface="Cambria" pitchFamily="18" charset="0"/>
              </a:rPr>
            </a:br>
            <a:r>
              <a:rPr lang="en-US" sz="4000" b="1" dirty="0" smtClean="0"/>
              <a:t/>
            </a:r>
            <a:br>
              <a:rPr lang="en-US" sz="4000" b="1" dirty="0" smtClean="0"/>
            </a:b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304803"/>
          <a:ext cx="8153400" cy="6248390"/>
        </p:xfrm>
        <a:graphic>
          <a:graphicData uri="http://schemas.openxmlformats.org/drawingml/2006/table">
            <a:tbl>
              <a:tblPr/>
              <a:tblGrid>
                <a:gridCol w="1524000"/>
                <a:gridCol w="4423497"/>
                <a:gridCol w="735301"/>
                <a:gridCol w="735301"/>
                <a:gridCol w="735301"/>
              </a:tblGrid>
              <a:tr h="199654">
                <a:tc>
                  <a:txBody>
                    <a:bodyPr/>
                    <a:lstStyle/>
                    <a:p>
                      <a:pPr algn="l" fontAlgn="b"/>
                      <a:r>
                        <a:rPr lang="en-US" sz="1200" b="1" i="0" u="none" strike="noStrike" dirty="0">
                          <a:solidFill>
                            <a:srgbClr val="000000"/>
                          </a:solidFill>
                          <a:latin typeface="Calibri"/>
                        </a:rPr>
                        <a:t>CONSTRUCTS</a:t>
                      </a:r>
                    </a:p>
                  </a:txBody>
                  <a:tcPr marL="2797" marR="2797" marT="279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200" b="1" i="0" u="none" strike="noStrike">
                          <a:solidFill>
                            <a:srgbClr val="000000"/>
                          </a:solidFill>
                          <a:latin typeface="Calibri"/>
                        </a:rPr>
                        <a:t>ITEMS</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200" b="1" i="0" u="none" strike="noStrike">
                          <a:solidFill>
                            <a:srgbClr val="000000"/>
                          </a:solidFill>
                          <a:latin typeface="Calibri"/>
                        </a:rPr>
                        <a:t>MEANS</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200" b="1" i="0" u="none" strike="noStrike">
                          <a:solidFill>
                            <a:srgbClr val="000000"/>
                          </a:solidFill>
                          <a:latin typeface="Calibri"/>
                        </a:rPr>
                        <a:t>SD</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200" b="1" i="0" u="none" strike="noStrike">
                          <a:solidFill>
                            <a:srgbClr val="000000"/>
                          </a:solidFill>
                          <a:latin typeface="Calibri"/>
                        </a:rPr>
                        <a:t>%</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99654">
                <a:tc rowSpan="8">
                  <a:txBody>
                    <a:bodyPr/>
                    <a:lstStyle/>
                    <a:p>
                      <a:pPr algn="ctr" fontAlgn="ctr"/>
                      <a:r>
                        <a:rPr lang="en-US" sz="1400" b="1" i="0" u="none" strike="noStrike" dirty="0">
                          <a:solidFill>
                            <a:srgbClr val="000000"/>
                          </a:solidFill>
                          <a:latin typeface="Calibri"/>
                        </a:rPr>
                        <a:t>Attitude towards Career</a:t>
                      </a: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am committed in my work</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3.36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84.02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am an independent person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3.30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82.42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like to explore new things in my career</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3.41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85.22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take my job seriously</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3.41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85.28</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work very hard to achieve my goal</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3.43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85.85</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make the effort to improve myself professionally</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3.46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86.42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find it easy to work if I have some knowledge in what I do</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3.48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87.10</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am clear about what I should accomplish</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3.26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81.57</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99654">
                <a:tc rowSpan="7">
                  <a:txBody>
                    <a:bodyPr/>
                    <a:lstStyle/>
                    <a:p>
                      <a:pPr algn="ctr" fontAlgn="ctr"/>
                      <a:r>
                        <a:rPr lang="en-US" sz="1400" b="1" i="0" u="none" strike="noStrike" dirty="0" smtClean="0">
                          <a:solidFill>
                            <a:srgbClr val="000000"/>
                          </a:solidFill>
                          <a:latin typeface="Calibri"/>
                        </a:rPr>
                        <a:t>Attitude </a:t>
                      </a:r>
                      <a:r>
                        <a:rPr lang="en-US" sz="1400" b="1" i="0" u="none" strike="noStrike" dirty="0">
                          <a:solidFill>
                            <a:srgbClr val="000000"/>
                          </a:solidFill>
                          <a:latin typeface="Calibri"/>
                        </a:rPr>
                        <a:t>towards Education</a:t>
                      </a: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Enrolling in OUM is fun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80.88</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Learning new things is enjoyable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3.43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85.67</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Being an OUM learner makes me feel special</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82.02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learn more about my job in OUM</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3.09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0.63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77.17</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The content of the course that I take is interesting</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81.39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cherish what I learn in OUM</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81.34</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love what I do for a living</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3.30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0.60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82.54</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9654">
                <a:tc rowSpan="5">
                  <a:txBody>
                    <a:bodyPr/>
                    <a:lstStyle/>
                    <a:p>
                      <a:pPr algn="ctr" fontAlgn="ctr"/>
                      <a:r>
                        <a:rPr lang="en-US" sz="1400" b="1" i="0" u="none" strike="noStrike" dirty="0">
                          <a:solidFill>
                            <a:srgbClr val="000000"/>
                          </a:solidFill>
                          <a:latin typeface="Calibri"/>
                        </a:rPr>
                        <a:t>Motivation: </a:t>
                      </a:r>
                      <a:endParaRPr lang="en-US" sz="1400" b="1" i="0" u="none" strike="noStrike" dirty="0" smtClean="0">
                        <a:solidFill>
                          <a:srgbClr val="000000"/>
                        </a:solidFill>
                        <a:latin typeface="Calibri"/>
                      </a:endParaRPr>
                    </a:p>
                    <a:p>
                      <a:pPr algn="ctr" fontAlgn="ctr"/>
                      <a:r>
                        <a:rPr lang="en-US" sz="1400" b="1" i="0" u="none" strike="noStrike" dirty="0" smtClean="0">
                          <a:solidFill>
                            <a:srgbClr val="000000"/>
                          </a:solidFill>
                          <a:latin typeface="Calibri"/>
                        </a:rPr>
                        <a:t>Power</a:t>
                      </a:r>
                      <a:endParaRPr lang="en-US" sz="1400" b="1" i="0" u="none" strike="noStrike" dirty="0">
                        <a:solidFill>
                          <a:srgbClr val="000000"/>
                        </a:solidFill>
                        <a:latin typeface="Calibri"/>
                      </a:endParaRP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feel glad when other people accept my ideas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3.29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82.19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like when other people seek my advice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3.22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80.59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feel satisfied if I have the final say</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3.08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0.60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76.88</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It is important to me to be liked by others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2.93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0.71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73.29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enjoy spending leisure time with my co-workers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3.02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0.61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75.51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29212">
                <a:tc rowSpan="6">
                  <a:txBody>
                    <a:bodyPr/>
                    <a:lstStyle/>
                    <a:p>
                      <a:pPr algn="ctr" fontAlgn="ctr"/>
                      <a:r>
                        <a:rPr lang="en-US" sz="1400" b="1" i="0" u="none" strike="noStrike" dirty="0">
                          <a:solidFill>
                            <a:srgbClr val="000000"/>
                          </a:solidFill>
                          <a:latin typeface="Calibri"/>
                        </a:rPr>
                        <a:t>Motivation: Achievement</a:t>
                      </a: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am determined to win any competition that I take part in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Arial"/>
                        </a:rPr>
                        <a:t>3.11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Arial"/>
                        </a:rPr>
                        <a:t>0.60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Arial"/>
                        </a:rPr>
                        <a:t>77.63</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like challenges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3.18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79.51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am motivated by success stories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81.74</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am always pursuing success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80.31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am not afraid of failures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3.05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0.65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76.31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9212">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believe in the saying “When there’s a will there’s a way”</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3.39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84.76</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9654">
                <a:tc rowSpan="4">
                  <a:txBody>
                    <a:bodyPr/>
                    <a:lstStyle/>
                    <a:p>
                      <a:pPr algn="ctr" fontAlgn="ctr"/>
                      <a:r>
                        <a:rPr lang="en-US" sz="1400" b="1" i="0" u="none" strike="noStrike" dirty="0">
                          <a:solidFill>
                            <a:srgbClr val="000000"/>
                          </a:solidFill>
                          <a:latin typeface="Calibri"/>
                        </a:rPr>
                        <a:t>Motivation: Affiliation</a:t>
                      </a:r>
                      <a:endParaRPr lang="en-US" sz="1200" b="1" i="0" u="none" strike="noStrike" dirty="0">
                        <a:solidFill>
                          <a:srgbClr val="000000"/>
                        </a:solidFill>
                        <a:latin typeface="Calibri"/>
                      </a:endParaRP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enjoy belonging to clubs, groups and society</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2.96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0.69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73.92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would rather work with people than work alone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3.01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0.69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75.17</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enjoy being in a crowd</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2.70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0.78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67.52</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99654">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believe in the saying “The more the merrier”</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3.03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0.67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75.74</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3600" b="1" dirty="0" smtClean="0"/>
              <a:t>Defining High and Low Categories</a:t>
            </a:r>
            <a:endParaRPr lang="en-US" sz="3600" b="1" dirty="0"/>
          </a:p>
        </p:txBody>
      </p:sp>
      <p:sp>
        <p:nvSpPr>
          <p:cNvPr id="3" name="Content Placeholder 2"/>
          <p:cNvSpPr>
            <a:spLocks noGrp="1"/>
          </p:cNvSpPr>
          <p:nvPr>
            <p:ph idx="1"/>
          </p:nvPr>
        </p:nvSpPr>
        <p:spPr>
          <a:xfrm>
            <a:off x="457200" y="1676401"/>
            <a:ext cx="8229600" cy="2895599"/>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Autofit/>
          </a:bodyPr>
          <a:lstStyle/>
          <a:p>
            <a:pPr marL="457200" indent="-457200">
              <a:buFont typeface="+mj-lt"/>
              <a:buAutoNum type="arabicParenR"/>
            </a:pPr>
            <a:r>
              <a:rPr lang="en-US" sz="2400" dirty="0" smtClean="0"/>
              <a:t>The ratings used in the survey was a 4-Likert-type scale:</a:t>
            </a:r>
          </a:p>
          <a:p>
            <a:pPr marL="457200" indent="-457200">
              <a:buNone/>
            </a:pPr>
            <a:r>
              <a:rPr lang="en-US" sz="2400" dirty="0" smtClean="0"/>
              <a:t>	1= strongly disagree,  2=Disagree, 3=Agree, 4=Strongly agree</a:t>
            </a:r>
          </a:p>
          <a:p>
            <a:pPr marL="457200" indent="-457200">
              <a:buFont typeface="+mj-lt"/>
              <a:buAutoNum type="arabicParenR"/>
            </a:pPr>
            <a:endParaRPr lang="en-US" sz="2400" dirty="0" smtClean="0"/>
          </a:p>
          <a:p>
            <a:pPr marL="457200" indent="-457200">
              <a:buNone/>
            </a:pPr>
            <a:r>
              <a:rPr lang="en-US" sz="2400" dirty="0" smtClean="0"/>
              <a:t>2)	Categories:</a:t>
            </a:r>
          </a:p>
          <a:p>
            <a:pPr marL="914400" lvl="1" indent="-457200">
              <a:buFont typeface="+mj-lt"/>
              <a:buAutoNum type="alphaLcParenR"/>
            </a:pPr>
            <a:r>
              <a:rPr lang="en-US" sz="2400" dirty="0" smtClean="0"/>
              <a:t>% High = (No. of 3 and 4 ratings) / total rating *100</a:t>
            </a:r>
          </a:p>
          <a:p>
            <a:pPr marL="914400" lvl="1" indent="-457200">
              <a:buFont typeface="+mj-lt"/>
              <a:buAutoNum type="alphaLcParenR"/>
            </a:pPr>
            <a:r>
              <a:rPr lang="en-US" sz="2400" dirty="0" smtClean="0"/>
              <a:t>% Low = (No. of 1 and 2 ratings) / total rating *100</a:t>
            </a:r>
          </a:p>
          <a:p>
            <a:pPr>
              <a:buNone/>
            </a:pP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Autofit/>
          </a:bodyPr>
          <a:lstStyle/>
          <a:p>
            <a:r>
              <a:rPr lang="en-MY" sz="3200" b="1" dirty="0" smtClean="0"/>
              <a:t>Categories of Learners</a:t>
            </a:r>
            <a:endParaRPr lang="en-MY" sz="3200" b="1" dirty="0"/>
          </a:p>
        </p:txBody>
      </p:sp>
      <p:graphicFrame>
        <p:nvGraphicFramePr>
          <p:cNvPr id="4" name="Content Placeholder 3"/>
          <p:cNvGraphicFramePr>
            <a:graphicFrameLocks noGrp="1"/>
          </p:cNvGraphicFramePr>
          <p:nvPr>
            <p:ph idx="1"/>
          </p:nvPr>
        </p:nvGraphicFramePr>
        <p:xfrm>
          <a:off x="609600" y="990599"/>
          <a:ext cx="5562601" cy="1716406"/>
        </p:xfrm>
        <a:graphic>
          <a:graphicData uri="http://schemas.openxmlformats.org/drawingml/2006/table">
            <a:tbl>
              <a:tblPr>
                <a:effectLst>
                  <a:innerShdw blurRad="114300">
                    <a:prstClr val="black"/>
                  </a:innerShdw>
                </a:effectLst>
              </a:tblPr>
              <a:tblGrid>
                <a:gridCol w="2702339"/>
                <a:gridCol w="1552713"/>
                <a:gridCol w="1307549"/>
              </a:tblGrid>
              <a:tr h="345134">
                <a:tc>
                  <a:txBody>
                    <a:bodyPr/>
                    <a:lstStyle/>
                    <a:p>
                      <a:pPr marL="0" algn="ctr" defTabSz="914400" rtl="0" eaLnBrk="1" fontAlgn="b" latinLnBrk="0" hangingPunct="1"/>
                      <a:r>
                        <a:rPr lang="en-MY" sz="2000" b="1" i="0" u="none" strike="noStrike" kern="1200" dirty="0">
                          <a:solidFill>
                            <a:srgbClr val="000000"/>
                          </a:solidFill>
                          <a:latin typeface="Calibri"/>
                          <a:ea typeface="+mn-ea"/>
                          <a:cs typeface="+mn-cs"/>
                        </a:rPr>
                        <a:t>Personality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MY" sz="1800" b="1" i="0" u="none" strike="noStrike" dirty="0">
                          <a:solidFill>
                            <a:srgbClr val="000000"/>
                          </a:solidFill>
                          <a:latin typeface="Calibri"/>
                        </a:rPr>
                        <a:t>High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MY" sz="1800" b="1" i="0" u="none" strike="noStrike" dirty="0">
                          <a:solidFill>
                            <a:srgbClr val="000000"/>
                          </a:solidFill>
                          <a:latin typeface="Calibri"/>
                        </a:rPr>
                        <a:t>Low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342818">
                <a:tc>
                  <a:txBody>
                    <a:bodyPr/>
                    <a:lstStyle/>
                    <a:p>
                      <a:pPr algn="l" fontAlgn="ctr"/>
                      <a:r>
                        <a:rPr lang="en-MY" sz="1400" b="0" i="0" u="none" strike="noStrike" dirty="0">
                          <a:solidFill>
                            <a:srgbClr val="000000"/>
                          </a:solidFill>
                          <a:latin typeface="Arial"/>
                        </a:rPr>
                        <a:t>1)  Openness to Experience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96.27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a:solidFill>
                            <a:srgbClr val="000000"/>
                          </a:solidFill>
                          <a:latin typeface="Calibri"/>
                        </a:rPr>
                        <a:t>3.73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42818">
                <a:tc>
                  <a:txBody>
                    <a:bodyPr/>
                    <a:lstStyle/>
                    <a:p>
                      <a:pPr algn="l" fontAlgn="ctr"/>
                      <a:r>
                        <a:rPr lang="en-MY" sz="1400" b="0" i="0" u="none" strike="noStrike" dirty="0">
                          <a:solidFill>
                            <a:srgbClr val="000000"/>
                          </a:solidFill>
                          <a:latin typeface="Arial"/>
                        </a:rPr>
                        <a:t>2) Conscientiousness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90.36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9.65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42818">
                <a:tc>
                  <a:txBody>
                    <a:bodyPr/>
                    <a:lstStyle/>
                    <a:p>
                      <a:pPr algn="l" fontAlgn="ctr"/>
                      <a:r>
                        <a:rPr lang="en-MY" sz="1400" b="0" i="0" u="none" strike="noStrike" dirty="0">
                          <a:solidFill>
                            <a:srgbClr val="000000"/>
                          </a:solidFill>
                          <a:latin typeface="Arial"/>
                        </a:rPr>
                        <a:t>3) Autonomous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78.31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21.69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42818">
                <a:tc>
                  <a:txBody>
                    <a:bodyPr/>
                    <a:lstStyle/>
                    <a:p>
                      <a:pPr algn="l" fontAlgn="ctr"/>
                      <a:r>
                        <a:rPr lang="en-MY" sz="1400" b="0" i="0" u="none" strike="noStrike" dirty="0">
                          <a:solidFill>
                            <a:srgbClr val="000000"/>
                          </a:solidFill>
                          <a:latin typeface="Arial"/>
                        </a:rPr>
                        <a:t>4) Leadership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84.42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MY" sz="1600" b="0" i="0" u="none" strike="noStrike" dirty="0">
                          <a:solidFill>
                            <a:srgbClr val="000000"/>
                          </a:solidFill>
                          <a:latin typeface="Calibri"/>
                        </a:rPr>
                        <a:t>15.58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6" name="Table 5"/>
          <p:cNvGraphicFramePr>
            <a:graphicFrameLocks noGrp="1"/>
          </p:cNvGraphicFramePr>
          <p:nvPr/>
        </p:nvGraphicFramePr>
        <p:xfrm>
          <a:off x="3733800" y="4724400"/>
          <a:ext cx="4953000" cy="1752600"/>
        </p:xfrm>
        <a:graphic>
          <a:graphicData uri="http://schemas.openxmlformats.org/drawingml/2006/table">
            <a:tbl>
              <a:tblPr>
                <a:effectLst>
                  <a:innerShdw blurRad="114300">
                    <a:prstClr val="black"/>
                  </a:innerShdw>
                </a:effectLst>
              </a:tblPr>
              <a:tblGrid>
                <a:gridCol w="1898650"/>
                <a:gridCol w="1733550"/>
                <a:gridCol w="1320800"/>
              </a:tblGrid>
              <a:tr h="438150">
                <a:tc>
                  <a:txBody>
                    <a:bodyPr/>
                    <a:lstStyle/>
                    <a:p>
                      <a:pPr algn="l" fontAlgn="b"/>
                      <a:r>
                        <a:rPr lang="en-MY" sz="2000" b="1" i="0" u="none" strike="noStrike" dirty="0">
                          <a:solidFill>
                            <a:srgbClr val="000000"/>
                          </a:solidFill>
                          <a:latin typeface="Calibri"/>
                        </a:rPr>
                        <a:t>Motivation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MY" sz="2000" b="1" i="0" u="none" strike="noStrike" dirty="0" smtClean="0">
                          <a:solidFill>
                            <a:srgbClr val="000000"/>
                          </a:solidFill>
                          <a:latin typeface="Calibri"/>
                        </a:rPr>
                        <a:t>High (%)</a:t>
                      </a:r>
                      <a:endParaRPr lang="en-MY" sz="20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MY" sz="2000" b="1" i="0" u="none" strike="noStrike" dirty="0" smtClean="0">
                          <a:solidFill>
                            <a:srgbClr val="000000"/>
                          </a:solidFill>
                          <a:latin typeface="Calibri"/>
                        </a:rPr>
                        <a:t>Low (%)</a:t>
                      </a:r>
                      <a:endParaRPr lang="en-MY" sz="20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438150">
                <a:tc>
                  <a:txBody>
                    <a:bodyPr/>
                    <a:lstStyle/>
                    <a:p>
                      <a:pPr algn="l" fontAlgn="t"/>
                      <a:r>
                        <a:rPr lang="en-MY" sz="1400" b="0" i="0" u="none" strike="noStrike" dirty="0">
                          <a:solidFill>
                            <a:srgbClr val="000000"/>
                          </a:solidFill>
                          <a:latin typeface="Arial"/>
                        </a:rPr>
                        <a:t>1)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MY" sz="1600" b="0" i="0" u="none" strike="noStrike" dirty="0">
                          <a:solidFill>
                            <a:srgbClr val="000000"/>
                          </a:solidFill>
                          <a:latin typeface="Calibri"/>
                        </a:rPr>
                        <a:t>88.26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MY" sz="1600" b="0" i="0" u="none" strike="noStrike">
                          <a:solidFill>
                            <a:srgbClr val="000000"/>
                          </a:solidFill>
                          <a:latin typeface="Calibri"/>
                        </a:rPr>
                        <a:t>11.74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438150">
                <a:tc>
                  <a:txBody>
                    <a:bodyPr/>
                    <a:lstStyle/>
                    <a:p>
                      <a:pPr algn="l" fontAlgn="t"/>
                      <a:r>
                        <a:rPr lang="en-MY" sz="1400" b="0" i="0" u="none" strike="noStrike" dirty="0">
                          <a:solidFill>
                            <a:srgbClr val="000000"/>
                          </a:solidFill>
                          <a:latin typeface="Arial"/>
                        </a:rPr>
                        <a:t>2) Achievement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MY" sz="1600" b="0" i="0" u="none" strike="noStrike" dirty="0">
                          <a:solidFill>
                            <a:srgbClr val="000000"/>
                          </a:solidFill>
                          <a:latin typeface="Calibri"/>
                        </a:rPr>
                        <a:t>92.01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MY" sz="1600" b="0" i="0" u="none" strike="noStrike" dirty="0">
                          <a:solidFill>
                            <a:srgbClr val="000000"/>
                          </a:solidFill>
                          <a:latin typeface="Calibri"/>
                        </a:rPr>
                        <a:t>7.99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438150">
                <a:tc>
                  <a:txBody>
                    <a:bodyPr/>
                    <a:lstStyle/>
                    <a:p>
                      <a:pPr algn="l" fontAlgn="t"/>
                      <a:r>
                        <a:rPr lang="en-MY" sz="1400" b="0" i="0" u="none" strike="noStrike">
                          <a:solidFill>
                            <a:srgbClr val="000000"/>
                          </a:solidFill>
                          <a:latin typeface="Arial"/>
                        </a:rPr>
                        <a:t>3) Affiliation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MY" sz="1600" b="0" i="0" u="none" strike="noStrike" dirty="0">
                          <a:solidFill>
                            <a:srgbClr val="000000"/>
                          </a:solidFill>
                          <a:latin typeface="Calibri"/>
                        </a:rPr>
                        <a:t>78.20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MY" sz="1600" b="0" i="0" u="none" strike="noStrike" dirty="0">
                          <a:solidFill>
                            <a:srgbClr val="000000"/>
                          </a:solidFill>
                          <a:latin typeface="Calibri"/>
                        </a:rPr>
                        <a:t>21.80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graphicFrame>
        <p:nvGraphicFramePr>
          <p:cNvPr id="9" name="Table 8"/>
          <p:cNvGraphicFramePr>
            <a:graphicFrameLocks noGrp="1"/>
          </p:cNvGraphicFramePr>
          <p:nvPr/>
        </p:nvGraphicFramePr>
        <p:xfrm>
          <a:off x="2286000" y="3143250"/>
          <a:ext cx="4572000" cy="1200150"/>
        </p:xfrm>
        <a:graphic>
          <a:graphicData uri="http://schemas.openxmlformats.org/drawingml/2006/table">
            <a:tbl>
              <a:tblPr>
                <a:effectLst>
                  <a:innerShdw blurRad="114300">
                    <a:prstClr val="black"/>
                  </a:innerShdw>
                </a:effectLst>
              </a:tblPr>
              <a:tblGrid>
                <a:gridCol w="1752600"/>
                <a:gridCol w="1447800"/>
                <a:gridCol w="1371600"/>
              </a:tblGrid>
              <a:tr h="400050">
                <a:tc>
                  <a:txBody>
                    <a:bodyPr/>
                    <a:lstStyle/>
                    <a:p>
                      <a:pPr algn="l" fontAlgn="t"/>
                      <a:r>
                        <a:rPr lang="en-MY" sz="2000" b="1" i="0" u="none" strike="noStrike" dirty="0">
                          <a:solidFill>
                            <a:srgbClr val="000000"/>
                          </a:solidFill>
                          <a:latin typeface="Calibri"/>
                        </a:rPr>
                        <a:t>Attitude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en-MY" sz="2000" b="1" i="0" u="none" strike="noStrike" dirty="0" smtClean="0">
                          <a:solidFill>
                            <a:srgbClr val="000000"/>
                          </a:solidFill>
                          <a:latin typeface="Calibri"/>
                        </a:rPr>
                        <a:t>High (%)</a:t>
                      </a:r>
                      <a:endParaRPr lang="en-MY" sz="20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en-MY" sz="2000" b="1" i="0" u="none" strike="noStrike" dirty="0" smtClean="0">
                          <a:solidFill>
                            <a:srgbClr val="000000"/>
                          </a:solidFill>
                          <a:latin typeface="Calibri"/>
                        </a:rPr>
                        <a:t>Low (%)</a:t>
                      </a:r>
                      <a:endParaRPr lang="en-MY" sz="20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400050">
                <a:tc>
                  <a:txBody>
                    <a:bodyPr/>
                    <a:lstStyle/>
                    <a:p>
                      <a:pPr algn="l" fontAlgn="t"/>
                      <a:r>
                        <a:rPr lang="en-MY" sz="1400" b="0" i="0" u="none" strike="noStrike" dirty="0">
                          <a:solidFill>
                            <a:srgbClr val="000000"/>
                          </a:solidFill>
                          <a:latin typeface="Arial"/>
                        </a:rPr>
                        <a:t>1)  Towards Career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MY" sz="1600" b="0" i="0" u="none" strike="noStrike" dirty="0">
                          <a:solidFill>
                            <a:srgbClr val="000000"/>
                          </a:solidFill>
                          <a:latin typeface="Calibri"/>
                        </a:rPr>
                        <a:t>97.34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MY" sz="1600" b="0" i="0" u="none" strike="noStrike">
                          <a:solidFill>
                            <a:srgbClr val="000000"/>
                          </a:solidFill>
                          <a:latin typeface="Calibri"/>
                        </a:rPr>
                        <a:t>2.66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400050">
                <a:tc>
                  <a:txBody>
                    <a:bodyPr/>
                    <a:lstStyle/>
                    <a:p>
                      <a:pPr algn="l" fontAlgn="t"/>
                      <a:r>
                        <a:rPr lang="en-MY" sz="1400" b="0" i="0" u="none" strike="noStrike">
                          <a:solidFill>
                            <a:srgbClr val="000000"/>
                          </a:solidFill>
                          <a:latin typeface="Arial"/>
                        </a:rPr>
                        <a:t>2) Towards Education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MY" sz="1600" b="0" i="0" u="none" strike="noStrike" dirty="0">
                          <a:solidFill>
                            <a:srgbClr val="000000"/>
                          </a:solidFill>
                          <a:latin typeface="Calibri"/>
                        </a:rPr>
                        <a:t>94.56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MY" sz="1600" b="0" i="0" u="none" strike="noStrike" dirty="0">
                          <a:solidFill>
                            <a:srgbClr val="000000"/>
                          </a:solidFill>
                          <a:latin typeface="Calibri"/>
                        </a:rPr>
                        <a:t>5.44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Results</a:t>
            </a:r>
            <a:endParaRPr lang="en-US" sz="3600" b="1" dirty="0"/>
          </a:p>
        </p:txBody>
      </p:sp>
      <p:sp>
        <p:nvSpPr>
          <p:cNvPr id="3" name="Content Placeholder 2"/>
          <p:cNvSpPr>
            <a:spLocks noGrp="1"/>
          </p:cNvSpPr>
          <p:nvPr>
            <p:ph idx="1"/>
          </p:nvPr>
        </p:nvSpPr>
        <p:spPr>
          <a:xfrm>
            <a:off x="457200" y="1219200"/>
            <a:ext cx="8229600" cy="51816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fontScale="70000" lnSpcReduction="20000"/>
          </a:bodyPr>
          <a:lstStyle/>
          <a:p>
            <a:pPr marL="514350" indent="-514350">
              <a:buFont typeface="+mj-lt"/>
              <a:buAutoNum type="arabicParenR"/>
            </a:pPr>
            <a:r>
              <a:rPr lang="en-US" dirty="0" smtClean="0"/>
              <a:t>A very high % of respondents are in the high category of personality, attitude and motivation (78 -96%)</a:t>
            </a:r>
          </a:p>
          <a:p>
            <a:pPr marL="514350" indent="-514350">
              <a:buFont typeface="+mj-lt"/>
              <a:buAutoNum type="arabicParenR"/>
            </a:pPr>
            <a:endParaRPr lang="en-US" dirty="0" smtClean="0"/>
          </a:p>
          <a:p>
            <a:pPr marL="514350" indent="-514350">
              <a:buFont typeface="+mj-lt"/>
              <a:buAutoNum type="arabicParenR"/>
            </a:pPr>
            <a:r>
              <a:rPr lang="en-US" dirty="0" smtClean="0"/>
              <a:t>However, there are 3 areas that need to be highlighted:</a:t>
            </a:r>
          </a:p>
          <a:p>
            <a:pPr marL="514350" indent="-514350">
              <a:buNone/>
            </a:pPr>
            <a:r>
              <a:rPr lang="en-US" dirty="0" smtClean="0"/>
              <a:t>	Under personality:</a:t>
            </a:r>
          </a:p>
          <a:p>
            <a:pPr>
              <a:buFont typeface="+mj-lt"/>
              <a:buAutoNum type="arabicParenR"/>
            </a:pPr>
            <a:endParaRPr lang="en-US" sz="1600" dirty="0" smtClean="0"/>
          </a:p>
          <a:p>
            <a:pPr marL="1082675" lvl="1" indent="-393700">
              <a:buFont typeface="+mj-lt"/>
              <a:buAutoNum type="alphaLcParenR"/>
            </a:pPr>
            <a:r>
              <a:rPr lang="en-US" dirty="0" smtClean="0"/>
              <a:t>21.69% of respondents are in the low category of </a:t>
            </a:r>
            <a:r>
              <a:rPr lang="en-US" i="1" dirty="0" smtClean="0">
                <a:solidFill>
                  <a:srgbClr val="FF0000"/>
                </a:solidFill>
              </a:rPr>
              <a:t>autonomous</a:t>
            </a:r>
            <a:r>
              <a:rPr lang="en-US" dirty="0" smtClean="0"/>
              <a:t>;</a:t>
            </a:r>
          </a:p>
          <a:p>
            <a:pPr marL="1082675" lvl="1" indent="-393700">
              <a:buNone/>
            </a:pPr>
            <a:r>
              <a:rPr lang="en-US" dirty="0" smtClean="0"/>
              <a:t>	(</a:t>
            </a:r>
            <a:r>
              <a:rPr lang="en-US" sz="2000" dirty="0" smtClean="0">
                <a:solidFill>
                  <a:srgbClr val="000000"/>
                </a:solidFill>
                <a:latin typeface="Arial"/>
              </a:rPr>
              <a:t>I can complete a task without the help from others; I can solve problems on my own; </a:t>
            </a:r>
          </a:p>
          <a:p>
            <a:pPr marL="1082675" lvl="1" indent="-393700">
              <a:buNone/>
            </a:pPr>
            <a:r>
              <a:rPr lang="en-US" sz="2000" dirty="0" smtClean="0">
                <a:solidFill>
                  <a:srgbClr val="000000"/>
                </a:solidFill>
                <a:latin typeface="Arial"/>
              </a:rPr>
              <a:t>	I can act upon a situation without any direction from my superior – with means &lt;3.00),  and  </a:t>
            </a:r>
          </a:p>
          <a:p>
            <a:pPr marL="1082675" lvl="1" indent="-393700">
              <a:buFont typeface="+mj-lt"/>
              <a:buAutoNum type="alphaLcParenR"/>
            </a:pPr>
            <a:endParaRPr lang="en-US" sz="2000" dirty="0" smtClean="0">
              <a:solidFill>
                <a:srgbClr val="000000"/>
              </a:solidFill>
              <a:latin typeface="Arial"/>
            </a:endParaRPr>
          </a:p>
          <a:p>
            <a:pPr marL="1082675" lvl="1" indent="-393700">
              <a:buNone/>
            </a:pPr>
            <a:r>
              <a:rPr lang="en-US" sz="2900" dirty="0" smtClean="0"/>
              <a:t>b)	15.58</a:t>
            </a:r>
            <a:r>
              <a:rPr lang="en-US" dirty="0" smtClean="0"/>
              <a:t>% in the low category of </a:t>
            </a:r>
            <a:r>
              <a:rPr lang="en-US" i="1" dirty="0" smtClean="0">
                <a:solidFill>
                  <a:srgbClr val="FF0000"/>
                </a:solidFill>
              </a:rPr>
              <a:t>leadership</a:t>
            </a:r>
            <a:r>
              <a:rPr lang="en-US" dirty="0" smtClean="0"/>
              <a:t> </a:t>
            </a:r>
          </a:p>
          <a:p>
            <a:pPr marL="1082675" lvl="1" indent="-393700">
              <a:buNone/>
            </a:pPr>
            <a:r>
              <a:rPr lang="en-US" sz="2000" dirty="0" smtClean="0">
                <a:solidFill>
                  <a:srgbClr val="000000"/>
                </a:solidFill>
                <a:latin typeface="Arial"/>
              </a:rPr>
              <a:t>	(I like to be in charge of things and people, I take the initiatives to lead others)</a:t>
            </a:r>
          </a:p>
          <a:p>
            <a:pPr marL="457200" indent="-457200">
              <a:buFont typeface="+mj-lt"/>
              <a:buAutoNum type="arabicParenR"/>
            </a:pPr>
            <a:endParaRPr lang="en-US" sz="2000" dirty="0" smtClean="0">
              <a:solidFill>
                <a:srgbClr val="000000"/>
              </a:solidFill>
              <a:latin typeface="Arial"/>
            </a:endParaRPr>
          </a:p>
          <a:p>
            <a:pPr marL="514350" indent="-514350">
              <a:buNone/>
            </a:pPr>
            <a:r>
              <a:rPr lang="en-US" sz="3100" dirty="0" smtClean="0"/>
              <a:t>3)</a:t>
            </a:r>
            <a:r>
              <a:rPr lang="en-US" sz="2200" dirty="0" smtClean="0"/>
              <a:t>	</a:t>
            </a:r>
            <a:r>
              <a:rPr lang="en-US" dirty="0" smtClean="0"/>
              <a:t>Under motivation : </a:t>
            </a:r>
          </a:p>
          <a:p>
            <a:pPr>
              <a:buFont typeface="+mj-lt"/>
              <a:buAutoNum type="arabicParenR"/>
            </a:pPr>
            <a:endParaRPr lang="en-US" sz="1300" dirty="0" smtClean="0"/>
          </a:p>
          <a:p>
            <a:pPr marL="1139825" lvl="1" indent="-450850">
              <a:buNone/>
            </a:pPr>
            <a:r>
              <a:rPr lang="en-US" dirty="0" smtClean="0"/>
              <a:t>a)	21.8% of respondents fall under the low category of </a:t>
            </a:r>
            <a:r>
              <a:rPr lang="en-US" i="1" dirty="0" smtClean="0">
                <a:solidFill>
                  <a:srgbClr val="FF0000"/>
                </a:solidFill>
              </a:rPr>
              <a:t>affiliation</a:t>
            </a:r>
            <a:r>
              <a:rPr lang="en-US" i="1" dirty="0" smtClean="0"/>
              <a:t> </a:t>
            </a:r>
          </a:p>
          <a:p>
            <a:pPr marL="1139825" lvl="1" indent="-450850">
              <a:buNone/>
            </a:pPr>
            <a:r>
              <a:rPr lang="en-US" sz="2000" dirty="0" smtClean="0">
                <a:solidFill>
                  <a:srgbClr val="000000"/>
                </a:solidFill>
                <a:latin typeface="Arial"/>
              </a:rPr>
              <a:t>	(I enjoy belonging to clubs, groups and society, I enjoy being in a crowd)</a:t>
            </a:r>
          </a:p>
          <a:p>
            <a:pPr marL="514350" indent="-514350">
              <a:buFont typeface="+mj-lt"/>
              <a:buAutoNum type="arabicParenR"/>
            </a:pPr>
            <a:endParaRPr lang="en-US" dirty="0" smtClean="0">
              <a:solidFill>
                <a:srgbClr val="000000"/>
              </a:solidFill>
              <a:latin typeface="Aria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000" b="1" dirty="0" smtClean="0"/>
              <a:t>Cross Tabulation </a:t>
            </a:r>
            <a:endParaRPr lang="en-MY" sz="4000" b="1" dirty="0"/>
          </a:p>
        </p:txBody>
      </p:sp>
      <p:sp>
        <p:nvSpPr>
          <p:cNvPr id="3" name="Content Placeholder 2"/>
          <p:cNvSpPr>
            <a:spLocks noGrp="1"/>
          </p:cNvSpPr>
          <p:nvPr>
            <p:ph idx="1"/>
          </p:nvPr>
        </p:nvSpPr>
        <p:spPr>
          <a:xfrm>
            <a:off x="457200" y="1371600"/>
            <a:ext cx="8229600" cy="40386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fontScale="92500"/>
          </a:bodyPr>
          <a:lstStyle/>
          <a:p>
            <a:pPr marL="514350" indent="-514350">
              <a:buNone/>
            </a:pPr>
            <a:endParaRPr lang="en-US" sz="2400" dirty="0" smtClean="0"/>
          </a:p>
          <a:p>
            <a:pPr marL="514350" indent="-514350">
              <a:buNone/>
            </a:pPr>
            <a:r>
              <a:rPr lang="en-US" sz="2400" dirty="0" smtClean="0"/>
              <a:t>Why cross tabulate?</a:t>
            </a:r>
          </a:p>
          <a:p>
            <a:pPr marL="0" indent="0">
              <a:buNone/>
            </a:pPr>
            <a:r>
              <a:rPr lang="en-US" sz="2400" dirty="0" smtClean="0"/>
              <a:t>To see how personality, attitude and motivation change with age, entry qualification and income.</a:t>
            </a:r>
          </a:p>
          <a:p>
            <a:pPr marL="514350" indent="-514350">
              <a:buNone/>
            </a:pPr>
            <a:endParaRPr lang="en-US" sz="2400" dirty="0" smtClean="0"/>
          </a:p>
          <a:p>
            <a:pPr marL="514350" indent="-514350">
              <a:buAutoNum type="arabicPeriod"/>
            </a:pPr>
            <a:r>
              <a:rPr lang="en-US" sz="2400" dirty="0" smtClean="0"/>
              <a:t>Age against Personality, Attitude and Motivation;</a:t>
            </a:r>
          </a:p>
          <a:p>
            <a:pPr marL="514350" indent="-514350">
              <a:buAutoNum type="arabicPeriod"/>
            </a:pPr>
            <a:r>
              <a:rPr lang="en-US" sz="2400" dirty="0" smtClean="0"/>
              <a:t>Entry Qualification against Personality, Attitude and Motivation; and</a:t>
            </a:r>
          </a:p>
          <a:p>
            <a:pPr marL="514350" indent="-514350">
              <a:buAutoNum type="arabicPeriod"/>
            </a:pPr>
            <a:r>
              <a:rPr lang="en-US" sz="2400" dirty="0" smtClean="0"/>
              <a:t>Personal Income against Personality, Attitude and Motivation.</a:t>
            </a:r>
          </a:p>
          <a:p>
            <a:pPr marL="514350" indent="-514350">
              <a:buNone/>
            </a:pPr>
            <a:r>
              <a:rPr lang="en-US" sz="2400" dirty="0" smtClean="0"/>
              <a:t> </a:t>
            </a:r>
          </a:p>
          <a:p>
            <a:pPr marL="514350" indent="-514350">
              <a:buAutoNum type="arabicPeriod"/>
            </a:pPr>
            <a:endParaRPr lang="en-US" sz="2400" dirty="0" smtClean="0"/>
          </a:p>
          <a:p>
            <a:pPr marL="514350" indent="-514350">
              <a:buAutoNum type="arabicPeriod"/>
            </a:pPr>
            <a:endParaRPr lang="en-US" sz="2400" dirty="0" smtClean="0"/>
          </a:p>
          <a:p>
            <a:pPr marL="514350" indent="-514350">
              <a:buAutoNum type="arabicPeriod"/>
            </a:pPr>
            <a:endParaRPr lang="en-MY"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a:bodyPr>
          <a:lstStyle/>
          <a:p>
            <a:r>
              <a:rPr lang="en-US" sz="3600" b="1" dirty="0" smtClean="0"/>
              <a:t>Observation</a:t>
            </a:r>
            <a:r>
              <a:rPr lang="en-US" b="1" dirty="0" smtClean="0"/>
              <a:t> 1</a:t>
            </a:r>
            <a:endParaRPr lang="en-US" b="1" dirty="0"/>
          </a:p>
        </p:txBody>
      </p:sp>
      <p:sp>
        <p:nvSpPr>
          <p:cNvPr id="3" name="Content Placeholder 2"/>
          <p:cNvSpPr>
            <a:spLocks noGrp="1"/>
          </p:cNvSpPr>
          <p:nvPr>
            <p:ph idx="1"/>
          </p:nvPr>
        </p:nvSpPr>
        <p:spPr>
          <a:xfrm>
            <a:off x="304800" y="1371600"/>
            <a:ext cx="8610600" cy="4876800"/>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2400" u="sng" dirty="0" smtClean="0"/>
              <a:t>Age/Personality</a:t>
            </a:r>
            <a:r>
              <a:rPr lang="en-US" sz="2400" dirty="0" smtClean="0"/>
              <a:t>: Openness to experience,  Conscientiousness, Autonomous and Leadership  </a:t>
            </a:r>
          </a:p>
          <a:p>
            <a:pPr lvl="1">
              <a:buFont typeface="Wingdings" pitchFamily="2" charset="2"/>
              <a:buChar char="Ø"/>
            </a:pPr>
            <a:r>
              <a:rPr lang="en-US" sz="2000" dirty="0" smtClean="0"/>
              <a:t>Lowest: autonomous; Highest: openness to experience for all  age groups</a:t>
            </a:r>
          </a:p>
          <a:p>
            <a:pPr lvl="1">
              <a:buFont typeface="Wingdings" pitchFamily="2" charset="2"/>
              <a:buChar char="Ø"/>
            </a:pPr>
            <a:r>
              <a:rPr lang="en-US" sz="2000" dirty="0" smtClean="0"/>
              <a:t>All 4 personality increases with age, and decrease for the 55-64 age group.</a:t>
            </a:r>
          </a:p>
          <a:p>
            <a:pPr lvl="1"/>
            <a:endParaRPr lang="en-US" sz="1050" dirty="0" smtClean="0"/>
          </a:p>
          <a:p>
            <a:r>
              <a:rPr lang="en-US" sz="2400" u="sng" dirty="0" smtClean="0"/>
              <a:t>Age/Attitude:</a:t>
            </a:r>
            <a:r>
              <a:rPr lang="en-US" sz="2400" dirty="0" smtClean="0"/>
              <a:t> Attitude toward career, Attitude towards education</a:t>
            </a:r>
          </a:p>
          <a:p>
            <a:pPr lvl="1">
              <a:buFont typeface="Wingdings" pitchFamily="2" charset="2"/>
              <a:buChar char="Ø"/>
            </a:pPr>
            <a:r>
              <a:rPr lang="en-US" sz="2000" dirty="0" smtClean="0"/>
              <a:t>Higher in attitude towards career for all age groups</a:t>
            </a:r>
          </a:p>
          <a:p>
            <a:pPr lvl="1">
              <a:buFont typeface="Wingdings" pitchFamily="2" charset="2"/>
              <a:buChar char="Ø"/>
            </a:pPr>
            <a:r>
              <a:rPr lang="en-US" sz="2000" dirty="0" smtClean="0"/>
              <a:t>Both  attitudes increase with age group, and decrease for 55-64 age group</a:t>
            </a:r>
            <a:endParaRPr lang="en-US" sz="1800" dirty="0" smtClean="0"/>
          </a:p>
          <a:p>
            <a:r>
              <a:rPr lang="en-US" sz="2400" u="sng" dirty="0" smtClean="0"/>
              <a:t>Age/Motivation:</a:t>
            </a:r>
            <a:r>
              <a:rPr lang="en-US" sz="2400" dirty="0" smtClean="0"/>
              <a:t> Power, Achievement, Affiliation</a:t>
            </a:r>
            <a:endParaRPr lang="en-US" sz="1100" dirty="0" smtClean="0"/>
          </a:p>
          <a:p>
            <a:pPr lvl="1">
              <a:buFont typeface="Wingdings" pitchFamily="2" charset="2"/>
              <a:buChar char="Ø"/>
            </a:pPr>
            <a:r>
              <a:rPr lang="en-US" sz="2000" dirty="0" smtClean="0"/>
              <a:t>Lowest : affiliation and highest: achievement for all age groups</a:t>
            </a:r>
          </a:p>
          <a:p>
            <a:pPr lvl="1">
              <a:buFont typeface="Wingdings" pitchFamily="2" charset="2"/>
              <a:buChar char="Ø"/>
            </a:pPr>
            <a:r>
              <a:rPr lang="en-US" sz="2000" dirty="0" smtClean="0"/>
              <a:t>Level of motivation do not change with age except for  a decrease for 55-64 age group</a:t>
            </a:r>
          </a:p>
          <a:p>
            <a:pPr lvl="1"/>
            <a:endParaRPr lang="en-US" sz="1400" dirty="0" smtClean="0"/>
          </a:p>
          <a:p>
            <a:pPr lvl="1"/>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Age against Personality</a:t>
            </a:r>
            <a:endParaRPr lang="en-US" dirty="0"/>
          </a:p>
        </p:txBody>
      </p:sp>
      <p:graphicFrame>
        <p:nvGraphicFramePr>
          <p:cNvPr id="4" name="Chart 3"/>
          <p:cNvGraphicFramePr/>
          <p:nvPr/>
        </p:nvGraphicFramePr>
        <p:xfrm>
          <a:off x="914400" y="1447800"/>
          <a:ext cx="7696200" cy="4952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MY" sz="3600" b="1" dirty="0" smtClean="0"/>
              <a:t>Age against Attitudes</a:t>
            </a:r>
            <a:endParaRPr lang="en-MY" sz="3600" b="1" dirty="0"/>
          </a:p>
        </p:txBody>
      </p:sp>
      <p:graphicFrame>
        <p:nvGraphicFramePr>
          <p:cNvPr id="4" name="Chart 3"/>
          <p:cNvGraphicFramePr/>
          <p:nvPr/>
        </p:nvGraphicFramePr>
        <p:xfrm>
          <a:off x="457200" y="1447800"/>
          <a:ext cx="85344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t>Age against Motivation</a:t>
            </a:r>
            <a:endParaRPr lang="en-MY" sz="3200" b="1" dirty="0"/>
          </a:p>
        </p:txBody>
      </p:sp>
      <p:graphicFrame>
        <p:nvGraphicFramePr>
          <p:cNvPr id="4" name="Chart 3"/>
          <p:cNvGraphicFramePr/>
          <p:nvPr/>
        </p:nvGraphicFramePr>
        <p:xfrm>
          <a:off x="533400" y="1371600"/>
          <a:ext cx="81534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3600" b="1" dirty="0" smtClean="0"/>
              <a:t>Observation 2</a:t>
            </a:r>
            <a:endParaRPr lang="en-US" sz="3600" b="1" dirty="0"/>
          </a:p>
        </p:txBody>
      </p:sp>
      <p:sp>
        <p:nvSpPr>
          <p:cNvPr id="3" name="Content Placeholder 2"/>
          <p:cNvSpPr>
            <a:spLocks noGrp="1"/>
          </p:cNvSpPr>
          <p:nvPr>
            <p:ph idx="1"/>
          </p:nvPr>
        </p:nvSpPr>
        <p:spPr>
          <a:xfrm>
            <a:off x="304800" y="1066800"/>
            <a:ext cx="8610600" cy="51816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a:bodyPr>
          <a:lstStyle/>
          <a:p>
            <a:r>
              <a:rPr lang="en-US" sz="2400" u="sng" dirty="0" smtClean="0"/>
              <a:t>Income/personality</a:t>
            </a:r>
            <a:r>
              <a:rPr lang="en-US" sz="2400" dirty="0" smtClean="0"/>
              <a:t>: Openness to experience,  Conscientiousness, Autonomous and Leadership  </a:t>
            </a:r>
          </a:p>
          <a:p>
            <a:pPr lvl="1">
              <a:buFont typeface="Wingdings" pitchFamily="2" charset="2"/>
              <a:buChar char="Ø"/>
            </a:pPr>
            <a:r>
              <a:rPr lang="en-US" sz="2000" dirty="0" smtClean="0"/>
              <a:t>Lowest: autonomous; Highest: openness to experience for all  age groups</a:t>
            </a:r>
          </a:p>
          <a:p>
            <a:pPr lvl="1">
              <a:buFont typeface="Wingdings" pitchFamily="2" charset="2"/>
              <a:buChar char="Ø"/>
            </a:pPr>
            <a:r>
              <a:rPr lang="en-US" sz="2000" dirty="0" smtClean="0"/>
              <a:t>All 4 personality increases with age, except for those in the &lt;RM999 income category, where personality is lowest </a:t>
            </a:r>
          </a:p>
          <a:p>
            <a:pPr lvl="1"/>
            <a:endParaRPr lang="en-US" sz="1100" dirty="0" smtClean="0"/>
          </a:p>
          <a:p>
            <a:r>
              <a:rPr lang="en-US" sz="2400" u="sng" dirty="0" smtClean="0"/>
              <a:t>Income/attitude</a:t>
            </a:r>
            <a:r>
              <a:rPr lang="en-US" sz="2400" dirty="0" smtClean="0"/>
              <a:t>: Attitude toward career, Attitude towards education</a:t>
            </a:r>
          </a:p>
          <a:p>
            <a:pPr lvl="1">
              <a:buFont typeface="Wingdings" pitchFamily="2" charset="2"/>
              <a:buChar char="Ø"/>
            </a:pPr>
            <a:r>
              <a:rPr lang="en-US" sz="2000" dirty="0" smtClean="0"/>
              <a:t>Higher in attitude towards career for all age groups</a:t>
            </a:r>
          </a:p>
          <a:p>
            <a:pPr lvl="1">
              <a:buFont typeface="Wingdings" pitchFamily="2" charset="2"/>
              <a:buChar char="Ø"/>
            </a:pPr>
            <a:r>
              <a:rPr lang="en-US" sz="2000" dirty="0" smtClean="0"/>
              <a:t>Both  attitudes are lowest among the RM0-999 category</a:t>
            </a:r>
          </a:p>
          <a:p>
            <a:pPr lvl="1"/>
            <a:endParaRPr lang="en-US" sz="1200" dirty="0" smtClean="0"/>
          </a:p>
          <a:p>
            <a:r>
              <a:rPr lang="en-US" sz="2400" u="sng" dirty="0" smtClean="0"/>
              <a:t>Income/motivation</a:t>
            </a:r>
            <a:r>
              <a:rPr lang="en-US" sz="2400" dirty="0" smtClean="0"/>
              <a:t>: Power, Achievement, Affiliation</a:t>
            </a:r>
          </a:p>
          <a:p>
            <a:pPr lvl="1">
              <a:buFont typeface="Wingdings" pitchFamily="2" charset="2"/>
              <a:buChar char="Ø"/>
            </a:pPr>
            <a:r>
              <a:rPr lang="en-US" sz="2000" dirty="0" smtClean="0"/>
              <a:t>Lowest : affiliation and highest: achievement for all age groups</a:t>
            </a:r>
          </a:p>
          <a:p>
            <a:pPr lvl="1">
              <a:buFont typeface="Wingdings" pitchFamily="2" charset="2"/>
              <a:buChar char="Ø"/>
            </a:pPr>
            <a:r>
              <a:rPr lang="en-US" sz="2000" dirty="0" smtClean="0"/>
              <a:t>Lowest affiliation among the &lt;RM999 category</a:t>
            </a:r>
          </a:p>
          <a:p>
            <a:pPr lvl="1"/>
            <a:endParaRPr lang="en-US" sz="1400" dirty="0" smtClean="0"/>
          </a:p>
          <a:p>
            <a:pPr lvl="1"/>
            <a:endParaRPr 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t>Introduction</a:t>
            </a:r>
            <a:endParaRPr lang="en-US" sz="3600" b="1" dirty="0"/>
          </a:p>
        </p:txBody>
      </p:sp>
      <p:sp>
        <p:nvSpPr>
          <p:cNvPr id="3" name="Content Placeholder 2"/>
          <p:cNvSpPr>
            <a:spLocks noGrp="1"/>
          </p:cNvSpPr>
          <p:nvPr>
            <p:ph idx="1"/>
          </p:nvPr>
        </p:nvSpPr>
        <p:spPr>
          <a:xfrm>
            <a:off x="457200" y="1524000"/>
            <a:ext cx="8229600" cy="46482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a:bodyPr>
          <a:lstStyle/>
          <a:p>
            <a:pPr marL="576263" indent="-576263">
              <a:buNone/>
            </a:pPr>
            <a:r>
              <a:rPr lang="en-US" sz="2400" dirty="0" smtClean="0"/>
              <a:t>1.	Determining the characteristics and profile of ODL learners may not necessarily guarantee success in a distance education course or program. </a:t>
            </a:r>
          </a:p>
          <a:p>
            <a:pPr marL="514350" indent="-514350">
              <a:buAutoNum type="arabicPeriod" startAt="2"/>
            </a:pPr>
            <a:r>
              <a:rPr lang="en-US" sz="2400" dirty="0" smtClean="0"/>
              <a:t>However,  it could significantly help tutors/facilitators/faculty staff /management understand </a:t>
            </a:r>
          </a:p>
          <a:p>
            <a:pPr marL="1252538" lvl="1" indent="-506413">
              <a:buNone/>
            </a:pPr>
            <a:r>
              <a:rPr lang="en-US" sz="2400" dirty="0" smtClean="0"/>
              <a:t>(a)  who is likely to participate in ODL and online learning, </a:t>
            </a:r>
          </a:p>
          <a:p>
            <a:pPr marL="1252538" lvl="1" indent="-506413">
              <a:buNone/>
            </a:pPr>
            <a:r>
              <a:rPr lang="en-US" sz="2400" dirty="0" smtClean="0"/>
              <a:t>(b) 	what factors or motivators contribute to a successful ODL including online learning , and </a:t>
            </a:r>
          </a:p>
          <a:p>
            <a:pPr marL="1252538" lvl="1" indent="-506413">
              <a:buNone/>
            </a:pPr>
            <a:r>
              <a:rPr lang="en-US" sz="2400" dirty="0" smtClean="0"/>
              <a:t>(c) 	the potential barriers deterring some students from participating in or successfully completing an ODL and an online course/program. </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Income against Personality</a:t>
            </a:r>
            <a:endParaRPr lang="en-US" sz="4000" dirty="0"/>
          </a:p>
        </p:txBody>
      </p:sp>
      <p:graphicFrame>
        <p:nvGraphicFramePr>
          <p:cNvPr id="4" name="Chart 3"/>
          <p:cNvGraphicFramePr/>
          <p:nvPr/>
        </p:nvGraphicFramePr>
        <p:xfrm>
          <a:off x="685800" y="1633537"/>
          <a:ext cx="7848600" cy="4614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Income against Attitude</a:t>
            </a:r>
            <a:endParaRPr lang="en-US" sz="3200" dirty="0"/>
          </a:p>
        </p:txBody>
      </p:sp>
      <p:graphicFrame>
        <p:nvGraphicFramePr>
          <p:cNvPr id="4" name="Chart 3"/>
          <p:cNvGraphicFramePr/>
          <p:nvPr/>
        </p:nvGraphicFramePr>
        <p:xfrm>
          <a:off x="685800" y="1371600"/>
          <a:ext cx="80772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Income against Motivation</a:t>
            </a:r>
            <a:endParaRPr lang="en-MY" sz="3200" b="1" dirty="0"/>
          </a:p>
        </p:txBody>
      </p:sp>
      <p:graphicFrame>
        <p:nvGraphicFramePr>
          <p:cNvPr id="4" name="Chart 3"/>
          <p:cNvGraphicFramePr/>
          <p:nvPr/>
        </p:nvGraphicFramePr>
        <p:xfrm>
          <a:off x="457200" y="1295400"/>
          <a:ext cx="82296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3600" b="1" dirty="0" smtClean="0"/>
              <a:t>Observation 3</a:t>
            </a:r>
            <a:endParaRPr lang="en-US" sz="3600" b="1" dirty="0"/>
          </a:p>
        </p:txBody>
      </p:sp>
      <p:sp>
        <p:nvSpPr>
          <p:cNvPr id="3" name="Content Placeholder 2"/>
          <p:cNvSpPr>
            <a:spLocks noGrp="1"/>
          </p:cNvSpPr>
          <p:nvPr>
            <p:ph idx="1"/>
          </p:nvPr>
        </p:nvSpPr>
        <p:spPr>
          <a:xfrm>
            <a:off x="457200" y="1447800"/>
            <a:ext cx="8229600" cy="46482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a:bodyPr>
          <a:lstStyle/>
          <a:p>
            <a:r>
              <a:rPr lang="en-US" sz="2400" dirty="0" err="1" smtClean="0"/>
              <a:t>E</a:t>
            </a:r>
            <a:r>
              <a:rPr lang="en-US" sz="2400" u="sng" dirty="0" err="1" smtClean="0"/>
              <a:t>ntry.Qual</a:t>
            </a:r>
            <a:r>
              <a:rPr lang="en-US" sz="2400" u="sng" dirty="0" smtClean="0"/>
              <a:t>/Personality</a:t>
            </a:r>
            <a:r>
              <a:rPr lang="en-US" sz="2400" dirty="0" smtClean="0"/>
              <a:t>: Openness to experience,  Conscientiousness, Autonomous and Leadership  </a:t>
            </a:r>
          </a:p>
          <a:p>
            <a:pPr lvl="1">
              <a:buFont typeface="Wingdings" pitchFamily="2" charset="2"/>
              <a:buChar char="Ø"/>
            </a:pPr>
            <a:r>
              <a:rPr lang="en-US" sz="2000" dirty="0" smtClean="0"/>
              <a:t>All 4 personality traits do not vary much with entry qualification</a:t>
            </a:r>
          </a:p>
          <a:p>
            <a:pPr lvl="1"/>
            <a:endParaRPr lang="en-US" sz="1400" dirty="0" smtClean="0"/>
          </a:p>
          <a:p>
            <a:r>
              <a:rPr lang="en-US" sz="2400" u="sng" dirty="0" err="1" smtClean="0"/>
              <a:t>Entry.Qual</a:t>
            </a:r>
            <a:r>
              <a:rPr lang="en-US" sz="2400" u="sng" dirty="0" smtClean="0"/>
              <a:t>/Attitude</a:t>
            </a:r>
            <a:r>
              <a:rPr lang="en-US" sz="2400" dirty="0" smtClean="0"/>
              <a:t>: Attitude toward career, Attitude towards education</a:t>
            </a:r>
          </a:p>
          <a:p>
            <a:pPr lvl="1">
              <a:buFont typeface="Wingdings" pitchFamily="2" charset="2"/>
              <a:buChar char="Ø"/>
            </a:pPr>
            <a:r>
              <a:rPr lang="en-US" sz="2000" dirty="0" smtClean="0"/>
              <a:t>Higher in attitude towards career for all entry qualification</a:t>
            </a:r>
          </a:p>
          <a:p>
            <a:pPr lvl="1">
              <a:buFont typeface="Wingdings" pitchFamily="2" charset="2"/>
              <a:buChar char="Ø"/>
            </a:pPr>
            <a:r>
              <a:rPr lang="en-US" sz="2000" dirty="0" smtClean="0"/>
              <a:t>Both  attitudes are lowest among the SRP </a:t>
            </a:r>
          </a:p>
          <a:p>
            <a:pPr lvl="1"/>
            <a:endParaRPr lang="en-US" sz="1600" dirty="0" smtClean="0"/>
          </a:p>
          <a:p>
            <a:r>
              <a:rPr lang="en-US" sz="2400" u="sng" dirty="0" err="1" smtClean="0"/>
              <a:t>Entry.Qual</a:t>
            </a:r>
            <a:r>
              <a:rPr lang="en-US" sz="2400" u="sng" dirty="0" smtClean="0"/>
              <a:t>/Motivation</a:t>
            </a:r>
            <a:r>
              <a:rPr lang="en-US" sz="2400" dirty="0" smtClean="0"/>
              <a:t>: Power, Achievement, Affiliation</a:t>
            </a:r>
          </a:p>
          <a:p>
            <a:pPr lvl="1">
              <a:buFont typeface="Wingdings" pitchFamily="2" charset="2"/>
              <a:buChar char="Ø"/>
            </a:pPr>
            <a:r>
              <a:rPr lang="en-US" sz="2000" dirty="0" smtClean="0"/>
              <a:t>All 3 do not vary much with entry qualification</a:t>
            </a:r>
          </a:p>
          <a:p>
            <a:pPr lvl="1"/>
            <a:endParaRPr lang="en-US" sz="1400" dirty="0" smtClean="0"/>
          </a:p>
          <a:p>
            <a:pPr lvl="1"/>
            <a:endParaRPr lang="en-US" sz="1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Entry Qualification against Personality</a:t>
            </a:r>
            <a:endParaRPr lang="en-US" dirty="0"/>
          </a:p>
        </p:txBody>
      </p:sp>
      <p:graphicFrame>
        <p:nvGraphicFramePr>
          <p:cNvPr id="4" name="Chart 3"/>
          <p:cNvGraphicFramePr/>
          <p:nvPr/>
        </p:nvGraphicFramePr>
        <p:xfrm>
          <a:off x="609600" y="1614487"/>
          <a:ext cx="8001001" cy="44815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Entry Qualification against Attitude </a:t>
            </a:r>
            <a:endParaRPr lang="en-MY" sz="3200" b="1" dirty="0"/>
          </a:p>
        </p:txBody>
      </p:sp>
      <p:graphicFrame>
        <p:nvGraphicFramePr>
          <p:cNvPr id="4" name="Chart 3"/>
          <p:cNvGraphicFramePr/>
          <p:nvPr/>
        </p:nvGraphicFramePr>
        <p:xfrm>
          <a:off x="565879" y="1524000"/>
          <a:ext cx="8153400" cy="50358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3200" b="1" dirty="0" smtClean="0"/>
              <a:t>Entry Qualification against Motivation</a:t>
            </a:r>
            <a:endParaRPr lang="en-MY" sz="3200" b="1" dirty="0"/>
          </a:p>
        </p:txBody>
      </p:sp>
      <p:graphicFrame>
        <p:nvGraphicFramePr>
          <p:cNvPr id="4" name="Chart 3"/>
          <p:cNvGraphicFramePr/>
          <p:nvPr/>
        </p:nvGraphicFramePr>
        <p:xfrm>
          <a:off x="304800" y="1295400"/>
          <a:ext cx="8305800" cy="50911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66800"/>
          </a:xfrm>
        </p:spPr>
        <p:txBody>
          <a:bodyPr>
            <a:normAutofit/>
          </a:bodyPr>
          <a:lstStyle/>
          <a:p>
            <a:r>
              <a:rPr lang="en-US" sz="3600" b="1" dirty="0" smtClean="0"/>
              <a:t>Conclusion</a:t>
            </a:r>
            <a:endParaRPr lang="en-US" sz="3600" b="1" dirty="0"/>
          </a:p>
        </p:txBody>
      </p:sp>
      <p:sp>
        <p:nvSpPr>
          <p:cNvPr id="3" name="Content Placeholder 2"/>
          <p:cNvSpPr>
            <a:spLocks noGrp="1"/>
          </p:cNvSpPr>
          <p:nvPr>
            <p:ph idx="1"/>
          </p:nvPr>
        </p:nvSpPr>
        <p:spPr>
          <a:xfrm>
            <a:off x="533400" y="1447800"/>
            <a:ext cx="8229600" cy="3962400"/>
          </a:xfrm>
          <a:solidFill>
            <a:schemeClr val="accent6">
              <a:lumMod val="20000"/>
              <a:lumOff val="80000"/>
            </a:schemeClr>
          </a:solidFill>
          <a:ln w="19050">
            <a:solidFill>
              <a:schemeClr val="tx1"/>
            </a:solidFill>
          </a:ln>
          <a:effectLst>
            <a:innerShdw blurRad="114300">
              <a:prstClr val="black"/>
            </a:innerShdw>
          </a:effectLst>
          <a:scene3d>
            <a:camera prst="orthographicFront"/>
            <a:lightRig rig="threePt" dir="t"/>
          </a:scene3d>
          <a:sp3d>
            <a:bevelT/>
          </a:sp3d>
        </p:spPr>
        <p:txBody>
          <a:bodyPr>
            <a:noAutofit/>
          </a:bodyPr>
          <a:lstStyle/>
          <a:p>
            <a:pPr marL="463550" lvl="1" indent="-463550">
              <a:buAutoNum type="arabicPeriod"/>
            </a:pPr>
            <a:r>
              <a:rPr lang="en-US" sz="2400" dirty="0" smtClean="0"/>
              <a:t>A high percentage of learners who had come in to OUM are in the “HIGH” category of personality, attitude and motivation (78 - 97%);</a:t>
            </a:r>
          </a:p>
          <a:p>
            <a:pPr marL="463550" lvl="1" indent="-463550">
              <a:buNone/>
            </a:pPr>
            <a:endParaRPr lang="en-US" sz="2400" dirty="0" smtClean="0"/>
          </a:p>
          <a:p>
            <a:pPr marL="463550" lvl="1" indent="-463550">
              <a:buNone/>
            </a:pPr>
            <a:r>
              <a:rPr lang="en-US" sz="2400" dirty="0" smtClean="0"/>
              <a:t>2.	Three areas of concern and in which OUM needs to work on in order to help shape our learners towards the high category of:</a:t>
            </a:r>
          </a:p>
          <a:p>
            <a:pPr marL="463550" lvl="1" indent="-463550">
              <a:buNone/>
            </a:pPr>
            <a:r>
              <a:rPr lang="en-US" sz="2400" dirty="0" smtClean="0"/>
              <a:t>		Autonomous;  Affiliation and Leadership</a:t>
            </a:r>
          </a:p>
          <a:p>
            <a:pPr marL="338138" indent="-338138">
              <a:buNone/>
            </a:pPr>
            <a:endParaRPr lang="en-US" sz="2400" dirty="0" smtClean="0"/>
          </a:p>
          <a:p>
            <a:pPr lvl="1"/>
            <a:endParaRPr lang="en-US" sz="2400" dirty="0" smtClean="0"/>
          </a:p>
          <a:p>
            <a:pPr marL="514350" indent="-514350">
              <a:buFont typeface="+mj-lt"/>
              <a:buAutoNum type="arabicParenR"/>
            </a:pPr>
            <a:endParaRPr lang="en-US" sz="2400" dirty="0" smtClean="0"/>
          </a:p>
          <a:p>
            <a:endParaRPr lang="en-US" sz="2400" dirty="0" smtClean="0"/>
          </a:p>
          <a:p>
            <a:pPr lvl="1"/>
            <a:endParaRPr lang="en-US" sz="2000" dirty="0" smtClean="0"/>
          </a:p>
          <a:p>
            <a:pPr lvl="1"/>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Autonomous</a:t>
            </a:r>
            <a:endParaRPr lang="en-US" sz="3600" b="1" dirty="0"/>
          </a:p>
        </p:txBody>
      </p:sp>
      <p:sp>
        <p:nvSpPr>
          <p:cNvPr id="3" name="Content Placeholder 2"/>
          <p:cNvSpPr>
            <a:spLocks noGrp="1"/>
          </p:cNvSpPr>
          <p:nvPr>
            <p:ph idx="1"/>
          </p:nvPr>
        </p:nvSpPr>
        <p:spPr>
          <a:xfrm>
            <a:off x="304800" y="1447800"/>
            <a:ext cx="8610600" cy="4525963"/>
          </a:xfrm>
          <a:solidFill>
            <a:schemeClr val="accent6">
              <a:lumMod val="20000"/>
              <a:lumOff val="80000"/>
            </a:schemeClr>
          </a:solidFill>
          <a:ln w="19050">
            <a:solidFill>
              <a:schemeClr val="tx1"/>
            </a:solidFill>
          </a:ln>
          <a:scene3d>
            <a:camera prst="orthographicFront"/>
            <a:lightRig rig="threePt" dir="t"/>
          </a:scene3d>
          <a:sp3d>
            <a:bevelT w="152400" h="50800" prst="softRound"/>
          </a:sp3d>
        </p:spPr>
        <p:txBody>
          <a:bodyPr>
            <a:normAutofit/>
          </a:bodyPr>
          <a:lstStyle/>
          <a:p>
            <a:pPr marL="463550" lvl="1" indent="-463550">
              <a:buAutoNum type="arabicPeriod"/>
            </a:pPr>
            <a:r>
              <a:rPr lang="en-US" sz="2400" dirty="0" smtClean="0"/>
              <a:t>What is meant by autonomous? Self-directed/self regulated/independent</a:t>
            </a:r>
          </a:p>
          <a:p>
            <a:pPr marL="1082675" lvl="1" indent="-336550">
              <a:buFont typeface="+mj-lt"/>
              <a:buAutoNum type="alphaLcPeriod"/>
            </a:pPr>
            <a:r>
              <a:rPr lang="en-US" sz="1800" dirty="0" smtClean="0"/>
              <a:t>Self directed learning can be described as the skill of “learning how to learn” or being </a:t>
            </a:r>
            <a:r>
              <a:rPr lang="en-US" sz="1800" dirty="0" err="1" smtClean="0"/>
              <a:t>metacognitively</a:t>
            </a:r>
            <a:r>
              <a:rPr lang="en-US" sz="1800" dirty="0" smtClean="0"/>
              <a:t> aware of one’s own learning </a:t>
            </a:r>
          </a:p>
          <a:p>
            <a:pPr marL="1082675" lvl="1" indent="-336550">
              <a:buFont typeface="+mj-lt"/>
              <a:buAutoNum type="alphaLcPeriod"/>
            </a:pPr>
            <a:r>
              <a:rPr lang="en-US" sz="1800" dirty="0" smtClean="0"/>
              <a:t>Items: I can make my own decision;  I can complete a task without the help from others;  I can solve problems on my own;  I am confident with the decision that I made;  I can act upon a situation without any direction from my superior.</a:t>
            </a:r>
          </a:p>
          <a:p>
            <a:pPr marL="338138" indent="-338138">
              <a:buNone/>
            </a:pPr>
            <a:r>
              <a:rPr lang="en-US" sz="2400" dirty="0" smtClean="0"/>
              <a:t>	</a:t>
            </a:r>
            <a:r>
              <a:rPr lang="en-US" sz="2400" i="1" dirty="0" smtClean="0"/>
              <a:t>Online learning students must possess “self” behaviors such as self-discipline, self-monitoring, self-initiative which are characteristics of self-regulated learning. In the absence of the face-to-face meetings, the ability of learners to monitor and regulate their own learning is critical.</a:t>
            </a:r>
          </a:p>
          <a:p>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90600"/>
          </a:xfrm>
        </p:spPr>
        <p:txBody>
          <a:bodyPr>
            <a:noAutofit/>
          </a:bodyPr>
          <a:lstStyle/>
          <a:p>
            <a:r>
              <a:rPr lang="en-US" sz="3600" b="1" dirty="0" smtClean="0"/>
              <a:t>Recommendations for enhancing autonomy</a:t>
            </a:r>
            <a:endParaRPr lang="en-US" sz="3600" b="1" dirty="0"/>
          </a:p>
        </p:txBody>
      </p:sp>
      <p:sp>
        <p:nvSpPr>
          <p:cNvPr id="3" name="Content Placeholder 2"/>
          <p:cNvSpPr>
            <a:spLocks noGrp="1"/>
          </p:cNvSpPr>
          <p:nvPr>
            <p:ph idx="1"/>
          </p:nvPr>
        </p:nvSpPr>
        <p:spPr>
          <a:xfrm>
            <a:off x="457200" y="1066800"/>
            <a:ext cx="8229600" cy="56388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fontScale="70000" lnSpcReduction="20000"/>
          </a:bodyPr>
          <a:lstStyle/>
          <a:p>
            <a:pPr lvl="0">
              <a:buNone/>
            </a:pPr>
            <a:r>
              <a:rPr lang="en-MY" sz="3800" dirty="0" smtClean="0"/>
              <a:t>Instructors:</a:t>
            </a:r>
          </a:p>
          <a:p>
            <a:pPr lvl="0">
              <a:buNone/>
            </a:pPr>
            <a:endParaRPr lang="en-MY" sz="1800" dirty="0" smtClean="0"/>
          </a:p>
          <a:p>
            <a:pPr lvl="0"/>
            <a:r>
              <a:rPr lang="en-MY" dirty="0" smtClean="0"/>
              <a:t>Provide </a:t>
            </a:r>
            <a:r>
              <a:rPr lang="en-MY" i="1" u="sng" dirty="0" smtClean="0"/>
              <a:t>scaffolding</a:t>
            </a:r>
            <a:r>
              <a:rPr lang="en-MY" dirty="0" smtClean="0"/>
              <a:t> for it promotes self-reliance. Scaffolding is a technique that uses steps to gradually develop learning. It breaks tasks down into manageable steps so it does not become overwhelming. Scaffolding helps students to progress at a level comfortable for them and learning is progressive, that means that they’re learning bits at a time in order to </a:t>
            </a:r>
            <a:r>
              <a:rPr lang="en-MY" smtClean="0"/>
              <a:t>develop understanding</a:t>
            </a:r>
            <a:endParaRPr lang="en-US" dirty="0" smtClean="0"/>
          </a:p>
          <a:p>
            <a:pPr lvl="0"/>
            <a:r>
              <a:rPr lang="en-MY" dirty="0" smtClean="0"/>
              <a:t>Give learners </a:t>
            </a:r>
            <a:r>
              <a:rPr lang="en-MY" i="1" u="sng" dirty="0" smtClean="0"/>
              <a:t>short, directed and concrete online tasks </a:t>
            </a:r>
            <a:r>
              <a:rPr lang="en-MY" dirty="0" smtClean="0"/>
              <a:t>that provide the most “learning for experience” to make the adult learners see the relevancy of online learning. These can be done by:</a:t>
            </a:r>
            <a:endParaRPr lang="en-US" dirty="0" smtClean="0"/>
          </a:p>
          <a:p>
            <a:pPr lvl="1"/>
            <a:r>
              <a:rPr lang="en-MY" dirty="0" smtClean="0"/>
              <a:t>Coaching, using audio files or videos to help in performing a task</a:t>
            </a:r>
            <a:endParaRPr lang="en-US" dirty="0" smtClean="0"/>
          </a:p>
          <a:p>
            <a:pPr lvl="1"/>
            <a:r>
              <a:rPr lang="en-MY" dirty="0" smtClean="0"/>
              <a:t>Providing recourses to assist learners to complete tasks</a:t>
            </a:r>
            <a:endParaRPr lang="en-US" dirty="0" smtClean="0"/>
          </a:p>
          <a:p>
            <a:pPr lvl="1"/>
            <a:r>
              <a:rPr lang="en-MY" dirty="0" smtClean="0"/>
              <a:t>Providing examples of complete problems</a:t>
            </a:r>
            <a:endParaRPr lang="en-US" dirty="0" smtClean="0"/>
          </a:p>
          <a:p>
            <a:pPr lvl="1"/>
            <a:r>
              <a:rPr lang="en-MY" dirty="0" smtClean="0"/>
              <a:t>Build a co-operative learning environment</a:t>
            </a:r>
            <a:endParaRPr lang="en-US" dirty="0" smtClean="0"/>
          </a:p>
          <a:p>
            <a:pPr lvl="1"/>
            <a:r>
              <a:rPr lang="en-MY" dirty="0" smtClean="0"/>
              <a:t>Help to motivate and direct learners in the learning process</a:t>
            </a:r>
            <a:endParaRPr lang="en-US" dirty="0" smtClean="0"/>
          </a:p>
          <a:p>
            <a:pPr lvl="1"/>
            <a:r>
              <a:rPr lang="en-MY" dirty="0" smtClean="0"/>
              <a:t>Be available for consultations during learning process</a:t>
            </a:r>
            <a:endParaRPr lang="en-US" dirty="0" smtClean="0"/>
          </a:p>
          <a:p>
            <a:pPr lvl="1"/>
            <a:r>
              <a:rPr lang="en-MY" dirty="0" smtClean="0"/>
              <a:t>Serve as an advisor and show concern to learners</a:t>
            </a:r>
          </a:p>
          <a:p>
            <a:pPr lvl="1"/>
            <a:endParaRPr lang="en-MY" dirty="0" smtClean="0"/>
          </a:p>
          <a:p>
            <a:pPr lvl="1">
              <a:buNone/>
            </a:pPr>
            <a:endParaRPr lang="en-US" sz="32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b="1" dirty="0" smtClean="0"/>
              <a:t>Importance of Identifying Learner Characteristics/Profiling</a:t>
            </a:r>
            <a:endParaRPr lang="en-US" sz="3600" b="1" dirty="0"/>
          </a:p>
        </p:txBody>
      </p:sp>
      <p:sp>
        <p:nvSpPr>
          <p:cNvPr id="3" name="Content Placeholder 2"/>
          <p:cNvSpPr>
            <a:spLocks noGrp="1"/>
          </p:cNvSpPr>
          <p:nvPr>
            <p:ph idx="1"/>
          </p:nvPr>
        </p:nvSpPr>
        <p:spPr>
          <a:xfrm>
            <a:off x="457200" y="1752600"/>
            <a:ext cx="8229600" cy="45720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a:bodyPr>
          <a:lstStyle/>
          <a:p>
            <a:endParaRPr lang="en-US" sz="2400" dirty="0" smtClean="0"/>
          </a:p>
          <a:p>
            <a:r>
              <a:rPr lang="en-US" sz="2400" dirty="0" smtClean="0"/>
              <a:t>All HEI’s, more so for Open and Distance Learning (ODL) institutions need to develop good practice and understanding in enhancing learner experience and success;</a:t>
            </a:r>
          </a:p>
          <a:p>
            <a:endParaRPr lang="en-US" sz="2400" dirty="0" smtClean="0"/>
          </a:p>
          <a:p>
            <a:r>
              <a:rPr lang="en-US" sz="2400" dirty="0" smtClean="0"/>
              <a:t>To match learner profile with the characteristic profile required for successful ODL, including online learning;</a:t>
            </a:r>
          </a:p>
          <a:p>
            <a:pPr>
              <a:buNone/>
            </a:pPr>
            <a:endParaRPr lang="en-US" sz="2400" dirty="0" smtClean="0"/>
          </a:p>
          <a:p>
            <a:r>
              <a:rPr lang="en-US" sz="2400" dirty="0" smtClean="0"/>
              <a:t>To suggest some recommendations, based on the findings of this exploratory study on how OUM can further enhance its learners’ experience and success.</a:t>
            </a:r>
          </a:p>
          <a:p>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600" b="1" dirty="0" smtClean="0"/>
              <a:t>Affiliation</a:t>
            </a:r>
            <a:endParaRPr lang="en-US" sz="3600" dirty="0"/>
          </a:p>
        </p:txBody>
      </p:sp>
      <p:sp>
        <p:nvSpPr>
          <p:cNvPr id="3" name="Content Placeholder 2"/>
          <p:cNvSpPr>
            <a:spLocks noGrp="1"/>
          </p:cNvSpPr>
          <p:nvPr>
            <p:ph idx="1"/>
          </p:nvPr>
        </p:nvSpPr>
        <p:spPr>
          <a:xfrm>
            <a:off x="457200" y="1600201"/>
            <a:ext cx="8229600" cy="3124199"/>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a:bodyPr>
          <a:lstStyle/>
          <a:p>
            <a:pPr marL="338138" indent="-338138">
              <a:buNone/>
            </a:pPr>
            <a:r>
              <a:rPr lang="en-US" sz="2400" dirty="0" smtClean="0"/>
              <a:t>What does affiliation mean?	</a:t>
            </a:r>
          </a:p>
          <a:p>
            <a:pPr marL="858838" indent="-338138"/>
            <a:r>
              <a:rPr lang="en-US" sz="2400" dirty="0" smtClean="0"/>
              <a:t>The need to be connected or to belong to a supportive group.</a:t>
            </a:r>
          </a:p>
          <a:p>
            <a:pPr marL="858838" indent="-338138"/>
            <a:r>
              <a:rPr lang="en-US" sz="2400" dirty="0" smtClean="0"/>
              <a:t>Online learners must understand and value the learning opportunities afforded by collaborative and communication technologies in order to be engaged in learning. </a:t>
            </a:r>
          </a:p>
          <a:p>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Recommendations for enhancing affiliation</a:t>
            </a:r>
            <a:endParaRPr lang="en-US" sz="3200" b="1" dirty="0"/>
          </a:p>
        </p:txBody>
      </p:sp>
      <p:sp>
        <p:nvSpPr>
          <p:cNvPr id="3" name="Content Placeholder 2"/>
          <p:cNvSpPr>
            <a:spLocks noGrp="1"/>
          </p:cNvSpPr>
          <p:nvPr>
            <p:ph idx="1"/>
          </p:nvPr>
        </p:nvSpPr>
        <p:spPr>
          <a:xfrm>
            <a:off x="457200" y="1219200"/>
            <a:ext cx="8229600" cy="4906963"/>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a:bodyPr>
          <a:lstStyle/>
          <a:p>
            <a:pPr marL="514350" indent="-514350">
              <a:buNone/>
            </a:pPr>
            <a:r>
              <a:rPr lang="en-US" sz="2400" dirty="0" smtClean="0"/>
              <a:t>Greater emphasis on Online Learning which :</a:t>
            </a:r>
          </a:p>
          <a:p>
            <a:pPr marL="514350" indent="-514350">
              <a:buNone/>
            </a:pPr>
            <a:endParaRPr lang="en-US" sz="1100" dirty="0" smtClean="0"/>
          </a:p>
          <a:p>
            <a:pPr marL="688975" indent="-407988">
              <a:buNone/>
            </a:pPr>
            <a:r>
              <a:rPr lang="en-US" sz="2400" dirty="0" smtClean="0"/>
              <a:t> (</a:t>
            </a:r>
            <a:r>
              <a:rPr lang="en-US" sz="2400" dirty="0" err="1" smtClean="0"/>
              <a:t>i</a:t>
            </a:r>
            <a:r>
              <a:rPr lang="en-US" sz="2400" dirty="0" smtClean="0"/>
              <a:t>)	Promotes student-teacher, students-student and student-content interactions. Role of e-tutors is critical</a:t>
            </a:r>
          </a:p>
          <a:p>
            <a:pPr marL="688975" indent="-407988">
              <a:buNone/>
            </a:pPr>
            <a:r>
              <a:rPr lang="en-US" sz="2400" dirty="0" smtClean="0"/>
              <a:t>(ii) Promotes the creation of a Community of Practice (COP) or groups of learners to discuss and do things together in an online environment.  Encourage group activities</a:t>
            </a:r>
          </a:p>
          <a:p>
            <a:pPr marL="688975" indent="-407988">
              <a:buNone/>
            </a:pPr>
            <a:r>
              <a:rPr lang="en-US" sz="2400" dirty="0" smtClean="0"/>
              <a:t>(iii)  Promotes greater collaboration through  the online discussion forums. It  helps students to find peers and tutors online who would support them in their learning activities. However, having committed and responsive e-tutors is critical</a:t>
            </a:r>
          </a:p>
          <a:p>
            <a:pPr marL="688975" indent="-407988">
              <a:buNone/>
            </a:pPr>
            <a:endParaRPr lang="en-MY" sz="2400" dirty="0" smtClean="0"/>
          </a:p>
          <a:p>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dirty="0" smtClean="0"/>
              <a:t>Recommendation (overall)</a:t>
            </a:r>
            <a:endParaRPr lang="en-US" sz="3600" b="1" dirty="0"/>
          </a:p>
        </p:txBody>
      </p:sp>
      <p:sp>
        <p:nvSpPr>
          <p:cNvPr id="3" name="Content Placeholder 2"/>
          <p:cNvSpPr>
            <a:spLocks noGrp="1"/>
          </p:cNvSpPr>
          <p:nvPr>
            <p:ph idx="1"/>
          </p:nvPr>
        </p:nvSpPr>
        <p:spPr>
          <a:xfrm>
            <a:off x="381000" y="1143000"/>
            <a:ext cx="8458200" cy="5257800"/>
          </a:xfrm>
          <a:solidFill>
            <a:schemeClr val="accent6">
              <a:lumMod val="20000"/>
              <a:lumOff val="80000"/>
            </a:schemeClr>
          </a:solidFill>
          <a:ln w="19050">
            <a:solidFill>
              <a:schemeClr val="tx1"/>
            </a:solidFill>
          </a:ln>
          <a:scene3d>
            <a:camera prst="orthographicFront"/>
            <a:lightRig rig="threePt" dir="t"/>
          </a:scene3d>
          <a:sp3d>
            <a:bevelT w="152400" h="50800" prst="softRound"/>
          </a:sp3d>
        </p:spPr>
        <p:txBody>
          <a:bodyPr>
            <a:noAutofit/>
          </a:bodyPr>
          <a:lstStyle/>
          <a:p>
            <a:pPr marL="338138" lvl="0" indent="-338138">
              <a:buFont typeface="+mj-lt"/>
              <a:buAutoNum type="arabicParenR"/>
            </a:pPr>
            <a:r>
              <a:rPr lang="en-MY" sz="1800" dirty="0" smtClean="0"/>
              <a:t>Identification of </a:t>
            </a:r>
            <a:r>
              <a:rPr lang="en-MY" sz="1800" b="1" i="1" dirty="0" smtClean="0"/>
              <a:t>new learning strategies </a:t>
            </a:r>
            <a:r>
              <a:rPr lang="en-MY" sz="1800" dirty="0" smtClean="0"/>
              <a:t>that help to improve the development of lifelong learning and other skills that can enhance learners’ self-directedness and autonomy.  </a:t>
            </a:r>
            <a:r>
              <a:rPr lang="en-MY" sz="1800" dirty="0" err="1" smtClean="0"/>
              <a:t>Eg</a:t>
            </a:r>
            <a:r>
              <a:rPr lang="en-MY" sz="1800" dirty="0" smtClean="0"/>
              <a:t>: using problem-based learning approach; case studies, group projects. </a:t>
            </a:r>
          </a:p>
          <a:p>
            <a:pPr marL="338138" indent="-338138">
              <a:buFont typeface="+mj-lt"/>
              <a:buAutoNum type="arabicParenR"/>
            </a:pPr>
            <a:r>
              <a:rPr lang="en-MY" sz="1800" b="1" i="1" dirty="0" smtClean="0"/>
              <a:t>Evaluation of the effectiveness </a:t>
            </a:r>
            <a:r>
              <a:rPr lang="en-MY" sz="1800" dirty="0" smtClean="0"/>
              <a:t>of the instructional strategies used in the modules as well as the quality of its support services towards enabling learners to become independent. </a:t>
            </a:r>
          </a:p>
          <a:p>
            <a:pPr marL="338138" lvl="0" indent="-338138">
              <a:buFont typeface="+mj-lt"/>
              <a:buAutoNum type="arabicParenR"/>
            </a:pPr>
            <a:r>
              <a:rPr lang="en-MY" sz="1800" dirty="0" smtClean="0"/>
              <a:t>Develop </a:t>
            </a:r>
            <a:r>
              <a:rPr lang="en-MY" sz="1800" b="1" i="1" dirty="0" smtClean="0"/>
              <a:t>rich and multiple formats of  online learning materials </a:t>
            </a:r>
            <a:r>
              <a:rPr lang="en-MY" sz="1800" dirty="0" smtClean="0"/>
              <a:t>to support the diverse needs of OUM learners as well as engaging them to explore available educational resources independently.</a:t>
            </a:r>
          </a:p>
          <a:p>
            <a:pPr marL="338138" lvl="0" indent="-338138">
              <a:buFont typeface="+mj-lt"/>
              <a:buAutoNum type="arabicParenR"/>
            </a:pPr>
            <a:r>
              <a:rPr lang="en-MY" sz="1800" dirty="0" smtClean="0"/>
              <a:t>Encourage learners in doing:  self-reflection, develop personalised learning goals,  conduct self-check, and monitor their learning progress.  This can be achieved through </a:t>
            </a:r>
            <a:r>
              <a:rPr lang="en-MY" sz="1800" b="1" i="1" dirty="0" smtClean="0"/>
              <a:t>formative assessment</a:t>
            </a:r>
            <a:r>
              <a:rPr lang="en-MY" sz="1800" dirty="0" smtClean="0"/>
              <a:t>, whereby adult learners can assess their own progress and make plans for further improvements so that they achieve their goals. This calls for more self-test and quizzes for every topic.</a:t>
            </a:r>
          </a:p>
          <a:p>
            <a:pPr marL="338138" lvl="0" indent="-338138">
              <a:buFont typeface="+mj-lt"/>
              <a:buAutoNum type="arabicParenR"/>
            </a:pPr>
            <a:r>
              <a:rPr lang="en-MY" sz="1800" b="1" i="1" dirty="0" smtClean="0"/>
              <a:t>Improve quality of services </a:t>
            </a:r>
            <a:r>
              <a:rPr lang="en-MY" sz="1800" dirty="0" smtClean="0"/>
              <a:t>by reducing factors that makes learners doubt, to enable learners to manage their programme independently. Less complaints and enquiries and smoother journey in their studies.</a:t>
            </a:r>
            <a:endParaRPr lang="en-US" sz="1800" dirty="0" smtClean="0"/>
          </a:p>
          <a:p>
            <a:endParaRPr lang="en-US" sz="1800" dirty="0" smtClean="0"/>
          </a:p>
          <a:p>
            <a:pPr lvl="0"/>
            <a:endParaRPr lang="en-U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a:bodyPr>
          <a:lstStyle/>
          <a:p>
            <a:r>
              <a:rPr lang="en-MY" sz="3600" b="1" dirty="0" smtClean="0"/>
              <a:t>Future Research</a:t>
            </a:r>
            <a:endParaRPr lang="en-MY" sz="3600" b="1" dirty="0"/>
          </a:p>
        </p:txBody>
      </p:sp>
      <p:sp>
        <p:nvSpPr>
          <p:cNvPr id="3" name="Content Placeholder 2"/>
          <p:cNvSpPr>
            <a:spLocks noGrp="1"/>
          </p:cNvSpPr>
          <p:nvPr>
            <p:ph idx="1"/>
          </p:nvPr>
        </p:nvSpPr>
        <p:spPr>
          <a:xfrm>
            <a:off x="457200" y="1143000"/>
            <a:ext cx="8229600" cy="5334000"/>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rmAutofit fontScale="92500" lnSpcReduction="10000"/>
          </a:bodyPr>
          <a:lstStyle/>
          <a:p>
            <a:pPr>
              <a:buNone/>
            </a:pPr>
            <a:r>
              <a:rPr lang="en-MY" sz="2400" dirty="0" smtClean="0"/>
              <a:t> To link the data (by student ID) to the </a:t>
            </a:r>
          </a:p>
          <a:p>
            <a:pPr marL="900113" indent="-449263">
              <a:buFont typeface="+mj-lt"/>
              <a:buAutoNum type="alphaLcParenR"/>
            </a:pPr>
            <a:r>
              <a:rPr lang="en-MY" sz="2400" dirty="0" smtClean="0"/>
              <a:t>Assignment marks (average of the first semester courses taken)</a:t>
            </a:r>
          </a:p>
          <a:p>
            <a:pPr marL="900113" indent="-449263">
              <a:buFont typeface="+mj-lt"/>
              <a:buAutoNum type="alphaLcParenR"/>
            </a:pPr>
            <a:r>
              <a:rPr lang="en-MY" sz="2400" dirty="0" smtClean="0"/>
              <a:t>Exam marks (average of the first sem. exam marks for all courses taken)</a:t>
            </a:r>
          </a:p>
          <a:p>
            <a:pPr marL="900113" indent="-449263">
              <a:buFont typeface="+mj-lt"/>
              <a:buAutoNum type="alphaLcParenR"/>
            </a:pPr>
            <a:r>
              <a:rPr lang="en-MY" sz="2400" dirty="0" smtClean="0"/>
              <a:t>Re-registration status (from first to second semester</a:t>
            </a:r>
          </a:p>
          <a:p>
            <a:pPr marL="900113" indent="-449263">
              <a:buFont typeface="+mj-lt"/>
              <a:buAutoNum type="alphaLcParenR"/>
            </a:pPr>
            <a:r>
              <a:rPr lang="en-MY" sz="2400" dirty="0" smtClean="0"/>
              <a:t>To add “ type of entry” – normal/flexible to demographic variables</a:t>
            </a:r>
          </a:p>
          <a:p>
            <a:pPr marL="84138" indent="0">
              <a:buFont typeface="Wingdings" pitchFamily="2" charset="2"/>
              <a:buChar char="Ø"/>
            </a:pPr>
            <a:r>
              <a:rPr lang="en-MY" sz="2400" dirty="0" smtClean="0"/>
              <a:t>  The above will allow for identification of variables for students who 	are: </a:t>
            </a:r>
            <a:r>
              <a:rPr lang="en-MY" sz="2400" dirty="0" err="1" smtClean="0"/>
              <a:t>i</a:t>
            </a:r>
            <a:r>
              <a:rPr lang="en-MY" sz="2400" dirty="0" smtClean="0"/>
              <a:t>) successful; ii) retained and iii) did not re-register (defer; 	withdraw and quit).</a:t>
            </a:r>
          </a:p>
          <a:p>
            <a:pPr marL="84138" indent="0">
              <a:buFont typeface="Wingdings" pitchFamily="2" charset="2"/>
              <a:buChar char="Ø"/>
            </a:pPr>
            <a:r>
              <a:rPr lang="en-MY" sz="2400" dirty="0" smtClean="0"/>
              <a:t>  Early identification of students in category (iii) will enable OUM to 	implement pro-active intervention to reduce first semester 	attrition</a:t>
            </a:r>
          </a:p>
          <a:p>
            <a:pPr marL="84138" indent="0">
              <a:buFont typeface="Wingdings" pitchFamily="2" charset="2"/>
              <a:buChar char="Ø"/>
            </a:pPr>
            <a:r>
              <a:rPr lang="en-MY" sz="2400" dirty="0" smtClean="0"/>
              <a:t>  Develop a dashboard for students (by Sept 2016)</a:t>
            </a:r>
          </a:p>
          <a:p>
            <a:pPr marL="84138" indent="0">
              <a:buFont typeface="Wingdings" pitchFamily="2" charset="2"/>
              <a:buChar char="Ø"/>
            </a:pPr>
            <a:endParaRPr lang="en-MY" sz="2400" dirty="0" smtClean="0"/>
          </a:p>
          <a:p>
            <a:pPr marL="84138" indent="0">
              <a:buFont typeface="Wingdings" pitchFamily="2" charset="2"/>
              <a:buChar char="Ø"/>
            </a:pPr>
            <a:endParaRPr lang="en-MY" sz="2400" dirty="0" smtClean="0"/>
          </a:p>
          <a:p>
            <a:pPr marL="84138" indent="0">
              <a:buNone/>
            </a:pPr>
            <a:endParaRPr lang="en-MY" sz="2400" dirty="0" smtClean="0"/>
          </a:p>
          <a:p>
            <a:pPr>
              <a:buNone/>
            </a:pPr>
            <a:endParaRPr lang="en-MY" sz="2400" dirty="0" smtClean="0"/>
          </a:p>
          <a:p>
            <a:endParaRPr lang="en-MY"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19400"/>
            <a:ext cx="8077200" cy="1981200"/>
          </a:xfrm>
          <a:solidFill>
            <a:schemeClr val="accent6">
              <a:lumMod val="40000"/>
              <a:lumOff val="60000"/>
            </a:schemeClr>
          </a:solidFill>
          <a:ln w="38100">
            <a:solidFill>
              <a:schemeClr val="tx1"/>
            </a:solidFill>
          </a:ln>
          <a:scene3d>
            <a:camera prst="orthographicFront"/>
            <a:lightRig rig="threePt" dir="t"/>
          </a:scene3d>
          <a:sp3d>
            <a:bevelT w="152400" h="50800" prst="softRound"/>
          </a:sp3d>
        </p:spPr>
        <p:txBody>
          <a:bodyPr anchor="ctr">
            <a:noAutofit/>
          </a:bodyPr>
          <a:lstStyle/>
          <a:p>
            <a:pPr algn="ctr">
              <a:buNone/>
            </a:pPr>
            <a:r>
              <a:rPr lang="en-US" sz="6000" b="1" dirty="0" smtClean="0">
                <a:latin typeface="Lucida Calligraphy" pitchFamily="66" charset="0"/>
              </a:rPr>
              <a:t>THANK YOU</a:t>
            </a:r>
            <a:endParaRPr lang="en-US" sz="6000" b="1" dirty="0">
              <a:latin typeface="Lucida Calligraphy"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t>Methodology</a:t>
            </a:r>
            <a:endParaRPr lang="en-US" sz="3600" b="1" dirty="0"/>
          </a:p>
        </p:txBody>
      </p:sp>
      <p:sp>
        <p:nvSpPr>
          <p:cNvPr id="3" name="Content Placeholder 2"/>
          <p:cNvSpPr>
            <a:spLocks noGrp="1"/>
          </p:cNvSpPr>
          <p:nvPr>
            <p:ph idx="1"/>
          </p:nvPr>
        </p:nvSpPr>
        <p:spPr>
          <a:xfrm>
            <a:off x="457200" y="1295400"/>
            <a:ext cx="8229600" cy="4830763"/>
          </a:xfrm>
          <a:solidFill>
            <a:schemeClr val="accent6">
              <a:lumMod val="20000"/>
              <a:lumOff val="80000"/>
            </a:schemeClr>
          </a:solidFill>
          <a:ln w="28575">
            <a:solidFill>
              <a:schemeClr val="tx1"/>
            </a:solidFill>
          </a:ln>
          <a:scene3d>
            <a:camera prst="orthographicFront"/>
            <a:lightRig rig="threePt" dir="t"/>
          </a:scene3d>
          <a:sp3d>
            <a:bevelT w="152400" h="50800" prst="softRound"/>
          </a:sp3d>
        </p:spPr>
        <p:txBody>
          <a:bodyPr>
            <a:noAutofit/>
          </a:bodyPr>
          <a:lstStyle/>
          <a:p>
            <a:pPr marL="457200" indent="-457200">
              <a:buFont typeface="+mj-lt"/>
              <a:buAutoNum type="arabicParenR"/>
            </a:pPr>
            <a:r>
              <a:rPr lang="en-US" sz="2000" dirty="0" smtClean="0"/>
              <a:t>Uses a survey questionnaire administered online via survey monkey. Survey was opened from 18 Feb-20 April 2016;</a:t>
            </a:r>
          </a:p>
          <a:p>
            <a:pPr marL="457200" indent="-457200">
              <a:buFont typeface="+mj-lt"/>
              <a:buAutoNum type="arabicParenR"/>
            </a:pPr>
            <a:r>
              <a:rPr lang="en-US" sz="2000" dirty="0" smtClean="0"/>
              <a:t>The Instrument:  Adapted from the Personality Inventory developed by the Malaysian Examination Board, 2013. The original instrument consists of 150 items clustered under 15 constructs.  For this work, it was modified to 70 items clustered under 11 constructs. EFA and Reliability test led to a final instrument consisting of 49 items under  3 major constructs of Personality, Attitude and Motivation. A 4 </a:t>
            </a:r>
            <a:r>
              <a:rPr lang="en-US" sz="2000" dirty="0" err="1" smtClean="0"/>
              <a:t>Likert</a:t>
            </a:r>
            <a:r>
              <a:rPr lang="en-US" sz="2000" dirty="0" smtClean="0"/>
              <a:t>-type scale was used.</a:t>
            </a:r>
          </a:p>
          <a:p>
            <a:pPr marL="457200" indent="-457200">
              <a:buFont typeface="+mj-lt"/>
              <a:buAutoNum type="arabicParenR"/>
            </a:pPr>
            <a:r>
              <a:rPr lang="en-US" sz="2000" dirty="0" smtClean="0"/>
              <a:t>The sample: A total of 637 out of a population of 2970  (21.4%) first semester learners of Jan 2016 Intake. 438 complete responses were used (69%).</a:t>
            </a:r>
          </a:p>
          <a:p>
            <a:pPr marL="457200" indent="-457200">
              <a:buFont typeface="+mj-lt"/>
              <a:buAutoNum type="arabicParenR"/>
            </a:pPr>
            <a:r>
              <a:rPr lang="en-US" sz="2000" dirty="0" smtClean="0"/>
              <a:t>Data Analysis:  (</a:t>
            </a:r>
            <a:r>
              <a:rPr lang="en-US" sz="2000" dirty="0" err="1" smtClean="0"/>
              <a:t>i</a:t>
            </a:r>
            <a:r>
              <a:rPr lang="en-US" sz="2000" dirty="0" smtClean="0"/>
              <a:t>) EFA – 15 constructs but reduced to 9 because of the very few items (6 constructs were taken out).  (ii) Descriptive statistics and cross tabulation.</a:t>
            </a:r>
          </a:p>
          <a:p>
            <a:pPr lvl="1"/>
            <a:endParaRPr lang="en-US" sz="1800" dirty="0" smtClean="0"/>
          </a:p>
          <a:p>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The Reliability Test</a:t>
            </a:r>
            <a:endParaRPr lang="en-US" sz="3600" b="1" dirty="0"/>
          </a:p>
        </p:txBody>
      </p:sp>
      <p:graphicFrame>
        <p:nvGraphicFramePr>
          <p:cNvPr id="4" name="Content Placeholder 3"/>
          <p:cNvGraphicFramePr>
            <a:graphicFrameLocks noGrp="1"/>
          </p:cNvGraphicFramePr>
          <p:nvPr>
            <p:ph idx="1"/>
          </p:nvPr>
        </p:nvGraphicFramePr>
        <p:xfrm>
          <a:off x="685800" y="1447800"/>
          <a:ext cx="7772400" cy="4800600"/>
        </p:xfrm>
        <a:graphic>
          <a:graphicData uri="http://schemas.openxmlformats.org/drawingml/2006/table">
            <a:tbl>
              <a:tblPr>
                <a:effectLst>
                  <a:innerShdw blurRad="114300">
                    <a:prstClr val="black"/>
                  </a:innerShdw>
                </a:effectLst>
              </a:tblPr>
              <a:tblGrid>
                <a:gridCol w="2548303"/>
                <a:gridCol w="1781791"/>
                <a:gridCol w="2318193"/>
                <a:gridCol w="1124113"/>
              </a:tblGrid>
              <a:tr h="640080">
                <a:tc>
                  <a:txBody>
                    <a:bodyPr/>
                    <a:lstStyle/>
                    <a:p>
                      <a:pPr>
                        <a:lnSpc>
                          <a:spcPct val="115000"/>
                        </a:lnSpc>
                      </a:pPr>
                      <a:endParaRPr lang="en-US" sz="2000" dirty="0">
                        <a:latin typeface="Calibri"/>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MY" sz="1600" dirty="0" err="1">
                          <a:solidFill>
                            <a:srgbClr val="000000"/>
                          </a:solidFill>
                          <a:latin typeface="Times New Roman"/>
                          <a:ea typeface="Times New Roman"/>
                        </a:rPr>
                        <a:t>Cronbach's</a:t>
                      </a:r>
                      <a:r>
                        <a:rPr lang="en-MY" sz="1600" dirty="0">
                          <a:solidFill>
                            <a:srgbClr val="000000"/>
                          </a:solidFill>
                          <a:latin typeface="Times New Roman"/>
                          <a:ea typeface="Times New Roman"/>
                        </a:rPr>
                        <a:t> Alpha</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Cronbach's Alpha based on Standardized Items</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N of Items</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20040">
                <a:tc>
                  <a:txBody>
                    <a:bodyPr/>
                    <a:lstStyle/>
                    <a:p>
                      <a:pPr marL="0" marR="0">
                        <a:lnSpc>
                          <a:spcPct val="115000"/>
                        </a:lnSpc>
                        <a:spcBef>
                          <a:spcPts val="0"/>
                        </a:spcBef>
                        <a:spcAft>
                          <a:spcPts val="0"/>
                        </a:spcAft>
                      </a:pPr>
                      <a:r>
                        <a:rPr lang="en-MY" sz="1600" b="1" dirty="0">
                          <a:solidFill>
                            <a:srgbClr val="000000"/>
                          </a:solidFill>
                          <a:latin typeface="Times New Roman"/>
                          <a:ea typeface="Times New Roman"/>
                        </a:rPr>
                        <a:t>Overall</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MY" sz="1600" b="1" dirty="0">
                          <a:solidFill>
                            <a:srgbClr val="000000"/>
                          </a:solidFill>
                          <a:latin typeface="Times New Roman"/>
                          <a:ea typeface="Times New Roman"/>
                        </a:rPr>
                        <a:t>0.953</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MY" sz="1600" b="1" dirty="0">
                          <a:solidFill>
                            <a:srgbClr val="000000"/>
                          </a:solidFill>
                          <a:latin typeface="Times New Roman"/>
                          <a:ea typeface="Times New Roman"/>
                        </a:rPr>
                        <a:t>0.956</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MY" sz="1600" b="1" dirty="0">
                          <a:solidFill>
                            <a:srgbClr val="000000"/>
                          </a:solidFill>
                          <a:latin typeface="Times New Roman"/>
                          <a:ea typeface="Times New Roman"/>
                        </a:rPr>
                        <a:t>49</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320040">
                <a:tc>
                  <a:txBody>
                    <a:bodyPr/>
                    <a:lstStyle/>
                    <a:p>
                      <a:pPr marL="0" marR="0">
                        <a:lnSpc>
                          <a:spcPct val="115000"/>
                        </a:lnSpc>
                        <a:spcBef>
                          <a:spcPts val="0"/>
                        </a:spcBef>
                        <a:spcAft>
                          <a:spcPts val="0"/>
                        </a:spcAft>
                      </a:pPr>
                      <a:r>
                        <a:rPr lang="en-MY" sz="1600" dirty="0">
                          <a:solidFill>
                            <a:srgbClr val="000000"/>
                          </a:solidFill>
                          <a:latin typeface="Times New Roman"/>
                          <a:ea typeface="Times New Roman"/>
                        </a:rPr>
                        <a:t>Personality</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0.900</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0.902</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19</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320040">
                <a:tc>
                  <a:txBody>
                    <a:bodyPr/>
                    <a:lstStyle/>
                    <a:p>
                      <a:pPr marL="0" marR="0">
                        <a:lnSpc>
                          <a:spcPct val="115000"/>
                        </a:lnSpc>
                        <a:spcBef>
                          <a:spcPts val="0"/>
                        </a:spcBef>
                        <a:spcAft>
                          <a:spcPts val="0"/>
                        </a:spcAft>
                      </a:pPr>
                      <a:r>
                        <a:rPr lang="en-MY" sz="1600" dirty="0">
                          <a:solidFill>
                            <a:srgbClr val="000000"/>
                          </a:solidFill>
                          <a:latin typeface="Times New Roman"/>
                          <a:ea typeface="Times New Roman"/>
                        </a:rPr>
                        <a:t>1)  Openness to Experience</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0.830</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0.831</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6</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2) Conscientiousness</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0.690</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0.691</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4</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3) Autonomous</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0.790</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0.795</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5</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4) Leadership</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0.751</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0.744</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4</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Attitude</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0.927</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0.928</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15</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1)  Towards Career</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0.895</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0.897</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8</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2) Towards Education</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0.881</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0.885</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7</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Motivation</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0.863</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0.869</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15</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1)  Power</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0.806</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0.814</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5</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2) Achievement</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0.825</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0.829</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6</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MY" sz="1600">
                          <a:solidFill>
                            <a:srgbClr val="000000"/>
                          </a:solidFill>
                          <a:latin typeface="Times New Roman"/>
                          <a:ea typeface="Times New Roman"/>
                        </a:rPr>
                        <a:t>3) Affiliation</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0.757</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a:solidFill>
                            <a:srgbClr val="000000"/>
                          </a:solidFill>
                          <a:latin typeface="Times New Roman"/>
                          <a:ea typeface="Times New Roman"/>
                        </a:rPr>
                        <a:t>0.757</a:t>
                      </a:r>
                      <a:endParaRPr lang="en-U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MY" sz="1600" dirty="0">
                          <a:solidFill>
                            <a:srgbClr val="000000"/>
                          </a:solidFill>
                          <a:latin typeface="Times New Roman"/>
                          <a:ea typeface="Times New Roman"/>
                        </a:rPr>
                        <a:t>4</a:t>
                      </a:r>
                      <a:endParaRPr lang="en-U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pPr algn="l"/>
            <a:r>
              <a:rPr lang="en-US" sz="3600" b="1" dirty="0" smtClean="0"/>
              <a:t> Demographic Profile</a:t>
            </a:r>
            <a:endParaRPr lang="en-US" sz="3600" b="1" dirty="0"/>
          </a:p>
        </p:txBody>
      </p:sp>
      <p:graphicFrame>
        <p:nvGraphicFramePr>
          <p:cNvPr id="4" name="Content Placeholder 3"/>
          <p:cNvGraphicFramePr>
            <a:graphicFrameLocks noGrp="1"/>
          </p:cNvGraphicFramePr>
          <p:nvPr>
            <p:ph idx="1"/>
          </p:nvPr>
        </p:nvGraphicFramePr>
        <p:xfrm>
          <a:off x="304800" y="1066793"/>
          <a:ext cx="4114799" cy="5336910"/>
        </p:xfrm>
        <a:graphic>
          <a:graphicData uri="http://schemas.openxmlformats.org/drawingml/2006/table">
            <a:tbl>
              <a:tblPr/>
              <a:tblGrid>
                <a:gridCol w="726140"/>
                <a:gridCol w="887506"/>
                <a:gridCol w="887506"/>
                <a:gridCol w="806823"/>
                <a:gridCol w="806824"/>
              </a:tblGrid>
              <a:tr h="493486">
                <a:tc gridSpan="2">
                  <a:txBody>
                    <a:bodyPr/>
                    <a:lstStyle/>
                    <a:p>
                      <a:pPr marL="0" marR="0" algn="just">
                        <a:spcBef>
                          <a:spcPts val="0"/>
                        </a:spcBef>
                        <a:spcAft>
                          <a:spcPts val="0"/>
                        </a:spcAft>
                      </a:pPr>
                      <a:r>
                        <a:rPr lang="en-US" sz="1400" dirty="0">
                          <a:latin typeface="Times New Roman"/>
                          <a:ea typeface="Times New Roman"/>
                        </a:rPr>
                        <a:t>Variables</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a:txBody>
                    <a:bodyPr/>
                    <a:lstStyle/>
                    <a:p>
                      <a:pPr marL="0" marR="0" algn="ctr">
                        <a:spcBef>
                          <a:spcPts val="0"/>
                        </a:spcBef>
                        <a:spcAft>
                          <a:spcPts val="0"/>
                        </a:spcAft>
                      </a:pPr>
                      <a:r>
                        <a:rPr lang="en-US" sz="1400" dirty="0">
                          <a:latin typeface="Times New Roman"/>
                          <a:ea typeface="Times New Roman"/>
                        </a:rPr>
                        <a:t>Frequency</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a:latin typeface="Times New Roman"/>
                          <a:ea typeface="Times New Roman"/>
                        </a:rPr>
                        <a:t>Percent</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a:latin typeface="Times New Roman"/>
                          <a:ea typeface="Times New Roman"/>
                        </a:rPr>
                        <a:t>Valid Percent</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46743">
                <a:tc>
                  <a:txBody>
                    <a:bodyPr/>
                    <a:lstStyle/>
                    <a:p>
                      <a:pPr marL="0" marR="0" algn="just">
                        <a:spcBef>
                          <a:spcPts val="0"/>
                        </a:spcBef>
                        <a:spcAft>
                          <a:spcPts val="0"/>
                        </a:spcAft>
                      </a:pPr>
                      <a:r>
                        <a:rPr lang="en-US" sz="1400" dirty="0">
                          <a:latin typeface="Times New Roman"/>
                          <a:ea typeface="Times New Roman"/>
                        </a:rPr>
                        <a:t>Gender</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a:latin typeface="Times New Roman"/>
                          <a:ea typeface="Times New Roman"/>
                        </a:rPr>
                        <a:t>Male</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170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38.8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39.2</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a:latin typeface="Times New Roman"/>
                          <a:ea typeface="Times New Roman"/>
                        </a:rPr>
                        <a:t>Female</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264</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60.3</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60.8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dirty="0">
                          <a:latin typeface="Times New Roman"/>
                          <a:ea typeface="Times New Roman"/>
                        </a:rPr>
                        <a:t>Missing</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4</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0.9</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b="1" dirty="0">
                          <a:latin typeface="Times New Roman"/>
                          <a:ea typeface="Times New Roman"/>
                        </a:rPr>
                        <a:t>Total</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a:latin typeface="Times New Roman"/>
                          <a:ea typeface="Times New Roman"/>
                        </a:rPr>
                        <a:t>438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46743">
                <a:tc>
                  <a:txBody>
                    <a:bodyPr/>
                    <a:lstStyle/>
                    <a:p>
                      <a:pPr marL="0" marR="0" algn="just">
                        <a:spcBef>
                          <a:spcPts val="0"/>
                        </a:spcBef>
                        <a:spcAft>
                          <a:spcPts val="0"/>
                        </a:spcAft>
                      </a:pPr>
                      <a:r>
                        <a:rPr lang="en-US" sz="1400">
                          <a:latin typeface="Times New Roman"/>
                          <a:ea typeface="Times New Roman"/>
                        </a:rPr>
                        <a:t>Age</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18 to 24 </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145</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33.1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33.1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25 - 34 </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202</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46.1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46.1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35 - 44 </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75</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17.1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17.1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45 - 54 </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13</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3.0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3.0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55 - 64 </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3</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0.7</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0.7</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Missing</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latin typeface="Times New Roman"/>
                          <a:ea typeface="Calibri"/>
                        </a:rPr>
                        <a:t>Total</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a:latin typeface="Times New Roman"/>
                          <a:ea typeface="Times New Roman"/>
                        </a:rPr>
                        <a:t>438</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46743">
                <a:tc>
                  <a:txBody>
                    <a:bodyPr/>
                    <a:lstStyle/>
                    <a:p>
                      <a:pPr marL="0" marR="0" algn="just">
                        <a:spcBef>
                          <a:spcPts val="0"/>
                        </a:spcBef>
                        <a:spcAft>
                          <a:spcPts val="0"/>
                        </a:spcAft>
                      </a:pPr>
                      <a:r>
                        <a:rPr lang="en-US" sz="1400">
                          <a:latin typeface="Times New Roman"/>
                          <a:ea typeface="Times New Roman"/>
                        </a:rPr>
                        <a:t>Faculty</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FASS</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71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16.2</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16.2</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FEL</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92</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21.0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21.0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FONAS</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21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4.8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4.8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FST</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86</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19.6</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19.6</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142">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OUM Business School</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168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38.4</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38.4</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456">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Missing</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43">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latin typeface="Times New Roman"/>
                          <a:ea typeface="Calibri"/>
                        </a:rPr>
                        <a:t>Total</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a:latin typeface="Times New Roman"/>
                          <a:ea typeface="Times New Roman"/>
                        </a:rPr>
                        <a:t>438</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a:latin typeface="Times New Roman"/>
                          <a:ea typeface="Times New Roman"/>
                        </a:rPr>
                        <a:t>100.0</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5" name="Table 4"/>
          <p:cNvGraphicFramePr>
            <a:graphicFrameLocks noGrp="1"/>
          </p:cNvGraphicFramePr>
          <p:nvPr/>
        </p:nvGraphicFramePr>
        <p:xfrm>
          <a:off x="4800600" y="670561"/>
          <a:ext cx="4114801" cy="5958839"/>
        </p:xfrm>
        <a:graphic>
          <a:graphicData uri="http://schemas.openxmlformats.org/drawingml/2006/table">
            <a:tbl>
              <a:tblPr/>
              <a:tblGrid>
                <a:gridCol w="993227"/>
                <a:gridCol w="1206063"/>
                <a:gridCol w="567559"/>
                <a:gridCol w="567559"/>
                <a:gridCol w="780393"/>
              </a:tblGrid>
              <a:tr h="483404">
                <a:tc gridSpan="2">
                  <a:txBody>
                    <a:bodyPr/>
                    <a:lstStyle/>
                    <a:p>
                      <a:pPr marL="0" marR="0" algn="just">
                        <a:spcBef>
                          <a:spcPts val="0"/>
                        </a:spcBef>
                        <a:spcAft>
                          <a:spcPts val="0"/>
                        </a:spcAft>
                      </a:pPr>
                      <a:r>
                        <a:rPr lang="en-US" sz="1400" dirty="0">
                          <a:latin typeface="Times New Roman"/>
                          <a:ea typeface="Times New Roman"/>
                        </a:rPr>
                        <a:t>Variables</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Frequency</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a:latin typeface="Times New Roman"/>
                          <a:ea typeface="Times New Roman"/>
                        </a:rPr>
                        <a:t>Percent</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a:latin typeface="Times New Roman"/>
                          <a:ea typeface="Times New Roman"/>
                        </a:rPr>
                        <a:t>Valid Percent</a:t>
                      </a: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54795">
                <a:tc>
                  <a:txBody>
                    <a:bodyPr/>
                    <a:lstStyle/>
                    <a:p>
                      <a:pPr marL="0" marR="0" algn="just">
                        <a:spcBef>
                          <a:spcPts val="0"/>
                        </a:spcBef>
                        <a:spcAft>
                          <a:spcPts val="0"/>
                        </a:spcAft>
                      </a:pPr>
                      <a:r>
                        <a:rPr lang="en-US" sz="1400" dirty="0">
                          <a:latin typeface="Times New Roman"/>
                          <a:ea typeface="Times New Roman"/>
                        </a:rPr>
                        <a:t>Income (RM)</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Less than 999</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46</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Times New Roman"/>
                          <a:ea typeface="Calibri"/>
                        </a:rPr>
                        <a:t>10.5</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11.4</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1,000 – 1,999</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148</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33.8</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36.7</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2,000 – 2,999</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116</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26.5</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28.8</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3,000 – 3,999</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46</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10.5</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11.4</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4,000 – 4,999</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Times New Roman"/>
                          <a:ea typeface="Calibri"/>
                        </a:rPr>
                        <a:t>21</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4.8</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5.2</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5,000 and Above</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26</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5.9</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Times New Roman"/>
                          <a:ea typeface="Calibri"/>
                        </a:rPr>
                        <a:t>6.5</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Times New Roman"/>
                          <a:ea typeface="Calibri"/>
                        </a:rPr>
                        <a:t>Missing</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35</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8.0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90">
                <a:tc>
                  <a:txBody>
                    <a:bodyPr/>
                    <a:lstStyle/>
                    <a:p>
                      <a:pPr marL="0" marR="0" algn="just">
                        <a:spcBef>
                          <a:spcPts val="0"/>
                        </a:spcBef>
                        <a:spcAft>
                          <a:spcPts val="0"/>
                        </a:spcAft>
                      </a:pP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latin typeface="Times New Roman"/>
                          <a:ea typeface="Calibri"/>
                        </a:rPr>
                        <a:t>Total</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a:latin typeface="Times New Roman"/>
                          <a:ea typeface="Times New Roman"/>
                        </a:rPr>
                        <a:t>438</a:t>
                      </a: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1400" b="1" dirty="0">
                          <a:latin typeface="Times New Roman"/>
                          <a:ea typeface="Times New Roman"/>
                        </a:rPr>
                        <a:t>100.0</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8101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a:ea typeface="Times New Roman"/>
                        </a:rPr>
                        <a:t>Entry </a:t>
                      </a:r>
                      <a:r>
                        <a:rPr lang="en-US" sz="1400" dirty="0" err="1" smtClean="0">
                          <a:latin typeface="Times New Roman"/>
                          <a:ea typeface="Times New Roman"/>
                        </a:rPr>
                        <a:t>Qualifica</a:t>
                      </a:r>
                      <a:endParaRPr lang="en-US" sz="1400" dirty="0" smtClean="0">
                        <a:latin typeface="Times New Roman"/>
                        <a:ea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err="1" smtClean="0">
                          <a:latin typeface="Times New Roman"/>
                          <a:ea typeface="Times New Roman"/>
                        </a:rPr>
                        <a:t>tion</a:t>
                      </a:r>
                      <a:endParaRPr lang="en-US" sz="1400" dirty="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kern="1200" dirty="0" smtClean="0">
                          <a:solidFill>
                            <a:srgbClr val="000000"/>
                          </a:solidFill>
                          <a:latin typeface="Times New Roman"/>
                          <a:ea typeface="Calibri"/>
                          <a:cs typeface="+mn-cs"/>
                        </a:rPr>
                        <a:t>SRP</a:t>
                      </a:r>
                    </a:p>
                    <a:p>
                      <a:pPr marL="0" marR="0" algn="l" defTabSz="914400" rtl="0" eaLnBrk="1" latinLnBrk="0" hangingPunct="1">
                        <a:spcBef>
                          <a:spcPts val="0"/>
                        </a:spcBef>
                        <a:spcAft>
                          <a:spcPts val="0"/>
                        </a:spcAft>
                      </a:pPr>
                      <a:endParaRPr lang="en-US" sz="1400" kern="1200" dirty="0">
                        <a:solidFill>
                          <a:srgbClr val="000000"/>
                        </a:solidFill>
                        <a:latin typeface="Times New Roman"/>
                        <a:ea typeface="Calibri"/>
                        <a:cs typeface="+mn-cs"/>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smtClean="0">
                          <a:solidFill>
                            <a:srgbClr val="000000"/>
                          </a:solidFill>
                          <a:latin typeface="Times New Roman"/>
                          <a:ea typeface="Calibri"/>
                          <a:cs typeface="+mn-cs"/>
                        </a:rPr>
                        <a:t>2</a:t>
                      </a:r>
                    </a:p>
                    <a:p>
                      <a:pPr marL="0" marR="0" algn="ctr" defTabSz="914400" rtl="0" eaLnBrk="1" latinLnBrk="0" hangingPunct="1">
                        <a:spcBef>
                          <a:spcPts val="0"/>
                        </a:spcBef>
                        <a:spcAft>
                          <a:spcPts val="0"/>
                        </a:spcAft>
                      </a:pPr>
                      <a:endParaRPr lang="en-US" sz="1400" kern="1200" dirty="0">
                        <a:solidFill>
                          <a:srgbClr val="000000"/>
                        </a:solidFill>
                        <a:latin typeface="Times New Roman"/>
                        <a:ea typeface="Calibri"/>
                        <a:cs typeface="+mn-cs"/>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smtClean="0">
                          <a:solidFill>
                            <a:srgbClr val="000000"/>
                          </a:solidFill>
                          <a:latin typeface="Times New Roman"/>
                          <a:ea typeface="Calibri"/>
                          <a:cs typeface="+mn-cs"/>
                        </a:rPr>
                        <a:t>0.5</a:t>
                      </a:r>
                    </a:p>
                    <a:p>
                      <a:pPr marL="0" marR="0" algn="ctr" defTabSz="914400" rtl="0" eaLnBrk="1" latinLnBrk="0" hangingPunct="1">
                        <a:spcBef>
                          <a:spcPts val="0"/>
                        </a:spcBef>
                        <a:spcAft>
                          <a:spcPts val="0"/>
                        </a:spcAft>
                      </a:pPr>
                      <a:endParaRPr lang="en-US" sz="1400" kern="1200" dirty="0">
                        <a:solidFill>
                          <a:srgbClr val="000000"/>
                        </a:solidFill>
                        <a:latin typeface="Times New Roman"/>
                        <a:ea typeface="Calibri"/>
                        <a:cs typeface="+mn-cs"/>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smtClean="0">
                          <a:solidFill>
                            <a:srgbClr val="000000"/>
                          </a:solidFill>
                          <a:latin typeface="Times New Roman"/>
                          <a:ea typeface="Calibri"/>
                          <a:cs typeface="+mn-cs"/>
                        </a:rPr>
                        <a:t>0.5</a:t>
                      </a:r>
                    </a:p>
                    <a:p>
                      <a:pPr marL="0" marR="0" algn="ctr" defTabSz="914400" rtl="0" eaLnBrk="1" latinLnBrk="0" hangingPunct="1">
                        <a:spcBef>
                          <a:spcPts val="0"/>
                        </a:spcBef>
                        <a:spcAft>
                          <a:spcPts val="0"/>
                        </a:spcAft>
                      </a:pPr>
                      <a:endParaRPr lang="en-US" sz="1400" kern="1200" dirty="0">
                        <a:solidFill>
                          <a:srgbClr val="000000"/>
                        </a:solidFill>
                        <a:latin typeface="Times New Roman"/>
                        <a:ea typeface="Calibri"/>
                        <a:cs typeface="+mn-cs"/>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kern="1200" dirty="0">
                          <a:solidFill>
                            <a:srgbClr val="000000"/>
                          </a:solidFill>
                          <a:latin typeface="Times New Roman"/>
                          <a:ea typeface="Calibri"/>
                          <a:cs typeface="+mn-cs"/>
                        </a:rPr>
                        <a:t>SPM</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180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41.1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41.1</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kern="1200">
                          <a:solidFill>
                            <a:srgbClr val="000000"/>
                          </a:solidFill>
                          <a:latin typeface="Times New Roman"/>
                          <a:ea typeface="Calibri"/>
                          <a:cs typeface="+mn-cs"/>
                        </a:rPr>
                        <a:t>STPM/Diploma or equivalent </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227</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51.8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51.8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kern="1200">
                          <a:solidFill>
                            <a:srgbClr val="000000"/>
                          </a:solidFill>
                          <a:latin typeface="Times New Roman"/>
                          <a:ea typeface="Calibri"/>
                          <a:cs typeface="+mn-cs"/>
                        </a:rPr>
                        <a:t>Bachelor Degree</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a:solidFill>
                            <a:srgbClr val="000000"/>
                          </a:solidFill>
                          <a:latin typeface="Times New Roman"/>
                          <a:ea typeface="Calibri"/>
                          <a:cs typeface="+mn-cs"/>
                        </a:rPr>
                        <a:t>25</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5.7</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5.7</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kern="1200">
                          <a:solidFill>
                            <a:srgbClr val="000000"/>
                          </a:solidFill>
                          <a:latin typeface="Times New Roman"/>
                          <a:ea typeface="Calibri"/>
                          <a:cs typeface="+mn-cs"/>
                        </a:rPr>
                        <a:t>Masters Degree</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a:solidFill>
                            <a:srgbClr val="000000"/>
                          </a:solidFill>
                          <a:latin typeface="Times New Roman"/>
                          <a:ea typeface="Calibri"/>
                          <a:cs typeface="+mn-cs"/>
                        </a:rPr>
                        <a:t>4</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a:solidFill>
                            <a:srgbClr val="000000"/>
                          </a:solidFill>
                          <a:latin typeface="Times New Roman"/>
                          <a:ea typeface="Calibri"/>
                          <a:cs typeface="+mn-cs"/>
                        </a:rPr>
                        <a:t>.9</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latin typeface="Times New Roman"/>
                          <a:ea typeface="Calibri"/>
                          <a:cs typeface="+mn-cs"/>
                        </a:rPr>
                        <a:t>.9</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kern="1200">
                          <a:solidFill>
                            <a:srgbClr val="000000"/>
                          </a:solidFill>
                          <a:latin typeface="Times New Roman"/>
                          <a:ea typeface="Calibri"/>
                          <a:cs typeface="+mn-cs"/>
                        </a:rPr>
                        <a:t>Missing</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a:solidFill>
                            <a:srgbClr val="000000"/>
                          </a:solidFill>
                          <a:latin typeface="Times New Roman"/>
                          <a:ea typeface="Calibri"/>
                          <a:cs typeface="+mn-cs"/>
                        </a:rPr>
                        <a:t>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a:solidFill>
                            <a:srgbClr val="000000"/>
                          </a:solidFill>
                          <a:latin typeface="Times New Roman"/>
                          <a:ea typeface="Calibri"/>
                          <a:cs typeface="+mn-cs"/>
                        </a:rPr>
                        <a:t>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400" kern="1200" dirty="0">
                        <a:solidFill>
                          <a:srgbClr val="000000"/>
                        </a:solidFill>
                        <a:latin typeface="Times New Roman"/>
                        <a:ea typeface="Calibri"/>
                        <a:cs typeface="+mn-cs"/>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just">
                        <a:spcBef>
                          <a:spcPts val="0"/>
                        </a:spcBef>
                        <a:spcAft>
                          <a:spcPts val="0"/>
                        </a:spcAft>
                      </a:pPr>
                      <a:endParaRPr lang="en-US" sz="1400">
                        <a:latin typeface="Times New Roman"/>
                        <a:ea typeface="Times New Roman"/>
                      </a:endParaRP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400" b="1" kern="1200" dirty="0">
                          <a:solidFill>
                            <a:srgbClr val="000000"/>
                          </a:solidFill>
                          <a:latin typeface="Times New Roman"/>
                          <a:ea typeface="Calibri"/>
                          <a:cs typeface="+mn-cs"/>
                        </a:rPr>
                        <a:t>Total</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defTabSz="914400" rtl="0" eaLnBrk="1" latinLnBrk="0" hangingPunct="1">
                        <a:spcBef>
                          <a:spcPts val="0"/>
                        </a:spcBef>
                        <a:spcAft>
                          <a:spcPts val="0"/>
                        </a:spcAft>
                      </a:pPr>
                      <a:r>
                        <a:rPr lang="en-US" sz="1400" b="1" kern="1200" dirty="0">
                          <a:solidFill>
                            <a:srgbClr val="000000"/>
                          </a:solidFill>
                          <a:latin typeface="Times New Roman"/>
                          <a:ea typeface="Calibri"/>
                          <a:cs typeface="+mn-cs"/>
                        </a:rPr>
                        <a:t>438</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defTabSz="914400" rtl="0" eaLnBrk="1" latinLnBrk="0" hangingPunct="1">
                        <a:spcBef>
                          <a:spcPts val="0"/>
                        </a:spcBef>
                        <a:spcAft>
                          <a:spcPts val="0"/>
                        </a:spcAft>
                      </a:pPr>
                      <a:r>
                        <a:rPr lang="en-US" sz="1400" b="1" kern="1200">
                          <a:solidFill>
                            <a:srgbClr val="000000"/>
                          </a:solidFill>
                          <a:latin typeface="Times New Roman"/>
                          <a:ea typeface="Calibri"/>
                          <a:cs typeface="+mn-cs"/>
                        </a:rPr>
                        <a:t>100.0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defTabSz="914400" rtl="0" eaLnBrk="1" latinLnBrk="0" hangingPunct="1">
                        <a:spcBef>
                          <a:spcPts val="0"/>
                        </a:spcBef>
                        <a:spcAft>
                          <a:spcPts val="0"/>
                        </a:spcAft>
                      </a:pPr>
                      <a:r>
                        <a:rPr lang="en-US" sz="1400" b="1" kern="1200" dirty="0">
                          <a:solidFill>
                            <a:srgbClr val="000000"/>
                          </a:solidFill>
                          <a:latin typeface="Times New Roman"/>
                          <a:ea typeface="Calibri"/>
                          <a:cs typeface="+mn-cs"/>
                        </a:rPr>
                        <a:t>100.0</a:t>
                      </a:r>
                    </a:p>
                  </a:txBody>
                  <a:tcPr marL="59902" marR="59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t>Demographic Profile</a:t>
            </a:r>
            <a:endParaRPr lang="en-US" sz="3600" dirty="0"/>
          </a:p>
        </p:txBody>
      </p:sp>
      <p:graphicFrame>
        <p:nvGraphicFramePr>
          <p:cNvPr id="5" name="Table 4"/>
          <p:cNvGraphicFramePr>
            <a:graphicFrameLocks noGrp="1"/>
          </p:cNvGraphicFramePr>
          <p:nvPr/>
        </p:nvGraphicFramePr>
        <p:xfrm>
          <a:off x="533401" y="1447800"/>
          <a:ext cx="8000998" cy="4528383"/>
        </p:xfrm>
        <a:graphic>
          <a:graphicData uri="http://schemas.openxmlformats.org/drawingml/2006/table">
            <a:tbl>
              <a:tblPr>
                <a:effectLst>
                  <a:innerShdw blurRad="114300">
                    <a:prstClr val="black"/>
                  </a:innerShdw>
                </a:effectLst>
              </a:tblPr>
              <a:tblGrid>
                <a:gridCol w="4396338"/>
                <a:gridCol w="1109123"/>
                <a:gridCol w="1032106"/>
                <a:gridCol w="1463431"/>
              </a:tblGrid>
              <a:tr h="894529">
                <a:tc>
                  <a:txBody>
                    <a:bodyPr/>
                    <a:lstStyle/>
                    <a:p>
                      <a:pPr algn="ctr" fontAlgn="b"/>
                      <a:r>
                        <a:rPr lang="en-US" sz="1600" b="1" i="0" u="none" strike="noStrike" dirty="0">
                          <a:solidFill>
                            <a:srgbClr val="000000"/>
                          </a:solidFill>
                          <a:latin typeface="Arial"/>
                        </a:rPr>
                        <a:t> </a:t>
                      </a:r>
                      <a:r>
                        <a:rPr lang="en-US" sz="1600" b="1" i="0" u="none" strike="noStrike" dirty="0" smtClean="0">
                          <a:solidFill>
                            <a:srgbClr val="000000"/>
                          </a:solidFill>
                          <a:latin typeface="Arial"/>
                        </a:rPr>
                        <a:t>Faculty</a:t>
                      </a:r>
                      <a:endParaRPr lang="en-US" sz="1600" b="1"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600" b="1" i="0" u="none" strike="noStrike" dirty="0">
                          <a:solidFill>
                            <a:srgbClr val="000000"/>
                          </a:solidFill>
                          <a:latin typeface="Arial"/>
                        </a:rPr>
                        <a:t>Frequency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600" b="1" i="0" u="none" strike="noStrike" dirty="0">
                          <a:solidFill>
                            <a:srgbClr val="000000"/>
                          </a:solidFill>
                          <a:latin typeface="Arial"/>
                        </a:rPr>
                        <a:t>Percent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600" b="1" i="0" u="none" strike="noStrike" dirty="0">
                          <a:solidFill>
                            <a:srgbClr val="000000"/>
                          </a:solidFill>
                          <a:latin typeface="Arial"/>
                        </a:rPr>
                        <a:t>Cumulative Percent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31091">
                <a:tc>
                  <a:txBody>
                    <a:bodyPr/>
                    <a:lstStyle/>
                    <a:p>
                      <a:pPr algn="l" fontAlgn="t"/>
                      <a:r>
                        <a:rPr lang="en-US" sz="1600" b="0" i="0" u="none" strike="noStrike" dirty="0">
                          <a:solidFill>
                            <a:srgbClr val="000000"/>
                          </a:solidFill>
                          <a:latin typeface="Arial"/>
                        </a:rPr>
                        <a:t>Faculty of Applied Social Sciences (FASS)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16.2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16.2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541874">
                <a:tc>
                  <a:txBody>
                    <a:bodyPr/>
                    <a:lstStyle/>
                    <a:p>
                      <a:pPr algn="l" fontAlgn="t"/>
                      <a:r>
                        <a:rPr lang="en-US" sz="1600" b="0" i="0" u="none" strike="noStrike" dirty="0">
                          <a:solidFill>
                            <a:srgbClr val="000000"/>
                          </a:solidFill>
                          <a:latin typeface="Arial"/>
                        </a:rPr>
                        <a:t>Faculty of Education and Languages (FEL)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92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21.0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37.2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768110">
                <a:tc>
                  <a:txBody>
                    <a:bodyPr/>
                    <a:lstStyle/>
                    <a:p>
                      <a:pPr algn="l" fontAlgn="t"/>
                      <a:r>
                        <a:rPr lang="en-US" sz="1600" b="0" i="0" u="none" strike="noStrike" dirty="0">
                          <a:solidFill>
                            <a:srgbClr val="000000"/>
                          </a:solidFill>
                          <a:latin typeface="Arial"/>
                        </a:rPr>
                        <a:t>Faculty of Nursing and Allied Health Sciences (FONAS)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42.0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509031">
                <a:tc>
                  <a:txBody>
                    <a:bodyPr/>
                    <a:lstStyle/>
                    <a:p>
                      <a:pPr algn="l" fontAlgn="t"/>
                      <a:r>
                        <a:rPr lang="en-US" sz="1600" b="0" i="0" u="none" strike="noStrike" dirty="0">
                          <a:solidFill>
                            <a:srgbClr val="000000"/>
                          </a:solidFill>
                          <a:latin typeface="Arial"/>
                        </a:rPr>
                        <a:t>Faculty of Science &amp; Technology (FST)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19.6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61.6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80069">
                <a:tc>
                  <a:txBody>
                    <a:bodyPr/>
                    <a:lstStyle/>
                    <a:p>
                      <a:pPr algn="l" fontAlgn="t"/>
                      <a:r>
                        <a:rPr lang="en-US" sz="1600" b="0" i="0" u="none" strike="noStrike" dirty="0">
                          <a:solidFill>
                            <a:srgbClr val="000000"/>
                          </a:solidFill>
                          <a:latin typeface="Arial"/>
                        </a:rPr>
                        <a:t>OUM Business School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168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38.4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100.0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603679">
                <a:tc>
                  <a:txBody>
                    <a:bodyPr/>
                    <a:lstStyle/>
                    <a:p>
                      <a:pPr algn="l" fontAlgn="t"/>
                      <a:r>
                        <a:rPr lang="en-US" sz="1600" b="0" i="0" u="none" strike="noStrike" dirty="0">
                          <a:solidFill>
                            <a:srgbClr val="000000"/>
                          </a:solidFill>
                          <a:latin typeface="Arial"/>
                        </a:rPr>
                        <a:t>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a:solidFill>
                            <a:srgbClr val="000000"/>
                          </a:solidFill>
                          <a:latin typeface="Arial"/>
                        </a:rPr>
                        <a:t>438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100.0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600" b="0" i="0" u="none" strike="noStrike" dirty="0">
                          <a:solidFill>
                            <a:srgbClr val="000000"/>
                          </a:solidFill>
                          <a:latin typeface="Arial"/>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752600"/>
          </a:xfrm>
        </p:spPr>
        <p:txBody>
          <a:bodyPr>
            <a:normAutofit/>
          </a:bodyPr>
          <a:lstStyle/>
          <a:p>
            <a:pPr algn="ctr">
              <a:buNone/>
            </a:pPr>
            <a:endParaRPr lang="en-US" sz="4000" b="1" dirty="0" smtClean="0"/>
          </a:p>
          <a:p>
            <a:pPr algn="ctr">
              <a:buNone/>
            </a:pPr>
            <a:r>
              <a:rPr lang="en-US" sz="4000" b="1" dirty="0" smtClean="0"/>
              <a:t>Descriptive Statistics</a:t>
            </a:r>
          </a:p>
          <a:p>
            <a:pPr algn="ct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14400"/>
          <a:ext cx="8153400" cy="5586655"/>
        </p:xfrm>
        <a:graphic>
          <a:graphicData uri="http://schemas.openxmlformats.org/drawingml/2006/table">
            <a:tbl>
              <a:tblPr/>
              <a:tblGrid>
                <a:gridCol w="1447800"/>
                <a:gridCol w="4499697"/>
                <a:gridCol w="735301"/>
                <a:gridCol w="735301"/>
                <a:gridCol w="735301"/>
              </a:tblGrid>
              <a:tr h="269363">
                <a:tc>
                  <a:txBody>
                    <a:bodyPr/>
                    <a:lstStyle/>
                    <a:p>
                      <a:pPr algn="l" fontAlgn="b"/>
                      <a:r>
                        <a:rPr lang="en-US" sz="1400" b="1" i="0" u="none" strike="noStrike" dirty="0">
                          <a:solidFill>
                            <a:srgbClr val="000000"/>
                          </a:solidFill>
                          <a:latin typeface="Calibri"/>
                        </a:rPr>
                        <a:t>CONSTRUCTS</a:t>
                      </a:r>
                    </a:p>
                  </a:txBody>
                  <a:tcPr marL="2797" marR="2797" marT="279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400" b="1" i="0" u="none" strike="noStrike" dirty="0">
                          <a:solidFill>
                            <a:srgbClr val="000000"/>
                          </a:solidFill>
                          <a:latin typeface="Calibri"/>
                        </a:rPr>
                        <a:t>ITEMS</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400" b="1" i="0" u="none" strike="noStrike" dirty="0">
                          <a:solidFill>
                            <a:srgbClr val="000000"/>
                          </a:solidFill>
                          <a:latin typeface="Calibri"/>
                        </a:rPr>
                        <a:t>MEANS</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400" b="1" i="0" u="none" strike="noStrike" dirty="0">
                          <a:solidFill>
                            <a:srgbClr val="000000"/>
                          </a:solidFill>
                          <a:latin typeface="Calibri"/>
                        </a:rPr>
                        <a:t>SD</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400" b="1" i="0" u="none" strike="noStrike" dirty="0">
                          <a:solidFill>
                            <a:srgbClr val="000000"/>
                          </a:solidFill>
                          <a:latin typeface="Calibri"/>
                        </a:rPr>
                        <a:t>%</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09242">
                <a:tc rowSpan="6">
                  <a:txBody>
                    <a:bodyPr/>
                    <a:lstStyle/>
                    <a:p>
                      <a:pPr algn="ctr" fontAlgn="ctr"/>
                      <a:r>
                        <a:rPr lang="en-US" sz="1400" b="1" i="0" u="none" strike="noStrike" dirty="0">
                          <a:solidFill>
                            <a:srgbClr val="000000"/>
                          </a:solidFill>
                          <a:latin typeface="Calibri"/>
                        </a:rPr>
                        <a:t>Personality: </a:t>
                      </a:r>
                      <a:r>
                        <a:rPr lang="en-US" sz="1400" b="1" i="0" u="none" strike="noStrike" dirty="0" err="1">
                          <a:solidFill>
                            <a:srgbClr val="000000"/>
                          </a:solidFill>
                          <a:latin typeface="Calibri"/>
                        </a:rPr>
                        <a:t>Opennes</a:t>
                      </a:r>
                      <a:r>
                        <a:rPr lang="en-US" sz="1400" b="1" i="0" u="none" strike="noStrike" dirty="0">
                          <a:solidFill>
                            <a:srgbClr val="000000"/>
                          </a:solidFill>
                          <a:latin typeface="Calibri"/>
                        </a:rPr>
                        <a:t> to experience</a:t>
                      </a: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200" b="0" i="0" u="none" strike="noStrike" dirty="0" smtClean="0">
                          <a:solidFill>
                            <a:srgbClr val="000000"/>
                          </a:solidFill>
                          <a:latin typeface="Arial"/>
                        </a:rPr>
                        <a:t>Everywhere </a:t>
                      </a:r>
                      <a:r>
                        <a:rPr lang="en-US" sz="1200" b="0" i="0" u="none" strike="noStrike" dirty="0">
                          <a:solidFill>
                            <a:srgbClr val="000000"/>
                          </a:solidFill>
                          <a:latin typeface="Arial"/>
                        </a:rPr>
                        <a:t>I go, I am out looking for new things or experience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3.34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83.51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09242">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view challenging situations as an opportunity to grow and learn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3.36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83.91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Creative ideas inspire me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3.32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82.94</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like to try new things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3.37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84.19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appreciate new innovation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3.33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83.33</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always find new ways to solve problem</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3.20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79.97</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69363">
                <a:tc rowSpan="4">
                  <a:txBody>
                    <a:bodyPr/>
                    <a:lstStyle/>
                    <a:p>
                      <a:pPr algn="ctr" fontAlgn="ctr"/>
                      <a:r>
                        <a:rPr lang="en-US" sz="1400" b="1" i="0" u="none" strike="noStrike" dirty="0">
                          <a:solidFill>
                            <a:srgbClr val="000000"/>
                          </a:solidFill>
                          <a:latin typeface="Calibri"/>
                        </a:rPr>
                        <a:t>Personality: Conscientiousness </a:t>
                      </a: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always come up with original ideas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2.95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0.59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73.80</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9242">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will make careful </a:t>
                      </a:r>
                      <a:r>
                        <a:rPr lang="en-US" sz="1200" b="0" i="0" u="none" strike="noStrike" dirty="0" err="1">
                          <a:solidFill>
                            <a:srgbClr val="000000"/>
                          </a:solidFill>
                          <a:latin typeface="Arial"/>
                        </a:rPr>
                        <a:t>judgement</a:t>
                      </a:r>
                      <a:r>
                        <a:rPr lang="en-US" sz="1200" b="0" i="0" u="none" strike="noStrike" dirty="0">
                          <a:solidFill>
                            <a:srgbClr val="000000"/>
                          </a:solidFill>
                          <a:latin typeface="Arial"/>
                        </a:rPr>
                        <a:t> before making any conclusion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3.30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82.54</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think first before I act upon something</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81.96</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like to find the source to a problem</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3.11</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0.57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77.86</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9363">
                <a:tc rowSpan="5">
                  <a:txBody>
                    <a:bodyPr/>
                    <a:lstStyle/>
                    <a:p>
                      <a:pPr algn="ctr" fontAlgn="ctr"/>
                      <a:r>
                        <a:rPr lang="en-US" sz="1400" b="1" i="0" u="none" strike="noStrike" dirty="0">
                          <a:solidFill>
                            <a:srgbClr val="000000"/>
                          </a:solidFill>
                          <a:latin typeface="Calibri"/>
                        </a:rPr>
                        <a:t>Personality: Autonomous</a:t>
                      </a: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en-US" sz="1200" b="0" i="0" u="none" strike="noStrike" dirty="0" smtClean="0">
                          <a:solidFill>
                            <a:srgbClr val="000000"/>
                          </a:solidFill>
                          <a:latin typeface="Arial"/>
                        </a:rPr>
                        <a:t>I </a:t>
                      </a:r>
                      <a:r>
                        <a:rPr lang="en-US" sz="1200" b="0" i="0" u="none" strike="noStrike" dirty="0">
                          <a:solidFill>
                            <a:srgbClr val="000000"/>
                          </a:solidFill>
                          <a:latin typeface="Arial"/>
                        </a:rPr>
                        <a:t>can make my own decision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3.24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0.59</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000000"/>
                          </a:solidFill>
                          <a:latin typeface="Arial"/>
                        </a:rPr>
                        <a:t>80.99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can complete a task without the help from others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2.67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0.73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66.78</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can solve problems on my own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FF0000"/>
                          </a:solidFill>
                          <a:latin typeface="Arial"/>
                        </a:rPr>
                        <a:t>2.95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a:solidFill>
                            <a:srgbClr val="FF0000"/>
                          </a:solidFill>
                          <a:latin typeface="Arial"/>
                        </a:rPr>
                        <a:t>0.63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73.69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am confident with the decision that I made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3.12</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0.56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000000"/>
                          </a:solidFill>
                          <a:latin typeface="Arial"/>
                        </a:rPr>
                        <a:t>77.91</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09242">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can act upon a situation without any direction from my superior</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2.84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0.67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200" b="0" i="0" u="none" strike="noStrike" dirty="0">
                          <a:solidFill>
                            <a:srgbClr val="FF0000"/>
                          </a:solidFill>
                          <a:latin typeface="Arial"/>
                        </a:rPr>
                        <a:t>71.06</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09242">
                <a:tc rowSpan="4">
                  <a:txBody>
                    <a:bodyPr/>
                    <a:lstStyle/>
                    <a:p>
                      <a:pPr algn="ctr" fontAlgn="ctr"/>
                      <a:r>
                        <a:rPr lang="en-US" sz="1400" b="1" i="0" u="none" strike="noStrike" dirty="0">
                          <a:solidFill>
                            <a:srgbClr val="000000"/>
                          </a:solidFill>
                          <a:latin typeface="Calibri"/>
                        </a:rPr>
                        <a:t>Personality: </a:t>
                      </a:r>
                      <a:endParaRPr lang="en-US" sz="1400" b="1" i="0" u="none" strike="noStrike" dirty="0" smtClean="0">
                        <a:solidFill>
                          <a:srgbClr val="000000"/>
                        </a:solidFill>
                        <a:latin typeface="Calibri"/>
                      </a:endParaRPr>
                    </a:p>
                    <a:p>
                      <a:pPr algn="ctr" fontAlgn="ctr"/>
                      <a:r>
                        <a:rPr lang="en-US" sz="1400" b="1" i="0" u="none" strike="noStrike" dirty="0" smtClean="0">
                          <a:solidFill>
                            <a:srgbClr val="000000"/>
                          </a:solidFill>
                          <a:latin typeface="Calibri"/>
                        </a:rPr>
                        <a:t>Leadership</a:t>
                      </a:r>
                      <a:endParaRPr lang="en-US" sz="1400" b="1" i="0" u="none" strike="noStrike" dirty="0">
                        <a:solidFill>
                          <a:srgbClr val="000000"/>
                        </a:solidFill>
                        <a:latin typeface="Calibri"/>
                      </a:endParaRPr>
                    </a:p>
                  </a:txBody>
                  <a:tcPr marL="2797" marR="2797" marT="27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actively seek as much information as I can in a new situation</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3.24</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0.48</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81.05</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like to be in charge of things and people</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2.97</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0.66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74.20</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If I disagree with someone, I let them know</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3.00</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0.65</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74.89</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363">
                <a:tc vMerge="1">
                  <a:txBody>
                    <a:bodyPr/>
                    <a:lstStyle/>
                    <a:p>
                      <a:endParaRPr lang="en-US"/>
                    </a:p>
                  </a:txBody>
                  <a:tcPr/>
                </a:tc>
                <a:tc>
                  <a:txBody>
                    <a:bodyPr/>
                    <a:lstStyle/>
                    <a:p>
                      <a:pPr algn="l" fontAlgn="t"/>
                      <a:r>
                        <a:rPr lang="en-US" sz="1200" b="0" i="0" u="none" strike="noStrike" dirty="0" smtClean="0">
                          <a:solidFill>
                            <a:srgbClr val="000000"/>
                          </a:solidFill>
                          <a:latin typeface="Arial"/>
                        </a:rPr>
                        <a:t> </a:t>
                      </a:r>
                      <a:r>
                        <a:rPr lang="en-US" sz="1200" b="0" i="0" u="none" strike="noStrike" dirty="0">
                          <a:solidFill>
                            <a:srgbClr val="000000"/>
                          </a:solidFill>
                          <a:latin typeface="Arial"/>
                        </a:rPr>
                        <a:t>I take the initiatives to lead others</a:t>
                      </a:r>
                    </a:p>
                  </a:txBody>
                  <a:tcPr marL="2797" marR="2797" marT="2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2.96</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0.63</a:t>
                      </a:r>
                    </a:p>
                  </a:txBody>
                  <a:tcPr marL="2797" marR="2797" marT="2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FF0000"/>
                          </a:solidFill>
                          <a:latin typeface="Arial"/>
                        </a:rPr>
                        <a:t>74.03</a:t>
                      </a:r>
                    </a:p>
                  </a:txBody>
                  <a:tcPr marL="2797" marR="2797" marT="27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3810000" y="228600"/>
            <a:ext cx="1964449" cy="523220"/>
          </a:xfrm>
          <a:prstGeom prst="rect">
            <a:avLst/>
          </a:prstGeom>
          <a:noFill/>
        </p:spPr>
        <p:txBody>
          <a:bodyPr wrap="none" rtlCol="0">
            <a:spAutoFit/>
          </a:bodyPr>
          <a:lstStyle/>
          <a:p>
            <a:pPr algn="ctr"/>
            <a:r>
              <a:rPr lang="en-US" sz="2800" b="1" dirty="0" smtClean="0"/>
              <a:t>Item Means</a:t>
            </a:r>
            <a:endParaRPr lang="en-US"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2219</TotalTime>
  <Words>2205</Words>
  <Application>Microsoft Office PowerPoint</Application>
  <PresentationFormat>On-screen Show (4:3)</PresentationFormat>
  <Paragraphs>635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Understanding ODL Learner Profiles/Characteristics  Acknowledgement:  DR THIRUMENI T. SUBRAMANIAM , DR ZAINURIYAH ABDUL KHATAB, ASSOC. PROF. DR ARIFIN BIN HJ ZAINAL &amp; ASSOC. PROF. DR FATIMAH BINTI YUSOOFF  31st May 2016 Seminar Series   </vt:lpstr>
      <vt:lpstr>Introduction</vt:lpstr>
      <vt:lpstr>Importance of Identifying Learner Characteristics/Profiling</vt:lpstr>
      <vt:lpstr>Methodology</vt:lpstr>
      <vt:lpstr>The Reliability Test</vt:lpstr>
      <vt:lpstr> Demographic Profile</vt:lpstr>
      <vt:lpstr>Demographic Profile</vt:lpstr>
      <vt:lpstr>Slide 8</vt:lpstr>
      <vt:lpstr>Slide 9</vt:lpstr>
      <vt:lpstr>Slide 10</vt:lpstr>
      <vt:lpstr>Defining High and Low Categories</vt:lpstr>
      <vt:lpstr>Categories of Learners</vt:lpstr>
      <vt:lpstr>Results</vt:lpstr>
      <vt:lpstr>Cross Tabulation </vt:lpstr>
      <vt:lpstr>Observation 1</vt:lpstr>
      <vt:lpstr>Age against Personality</vt:lpstr>
      <vt:lpstr>Age against Attitudes</vt:lpstr>
      <vt:lpstr>Age against Motivation</vt:lpstr>
      <vt:lpstr>Observation 2</vt:lpstr>
      <vt:lpstr>Income against Personality</vt:lpstr>
      <vt:lpstr>Income against Attitude</vt:lpstr>
      <vt:lpstr>Income against Motivation</vt:lpstr>
      <vt:lpstr>Observation 3</vt:lpstr>
      <vt:lpstr>Entry Qualification against Personality</vt:lpstr>
      <vt:lpstr>Entry Qualification against Attitude </vt:lpstr>
      <vt:lpstr>Entry Qualification against Motivation</vt:lpstr>
      <vt:lpstr>Conclusion</vt:lpstr>
      <vt:lpstr>Autonomous</vt:lpstr>
      <vt:lpstr>Recommendations for enhancing autonomy</vt:lpstr>
      <vt:lpstr>Affiliation</vt:lpstr>
      <vt:lpstr>Recommendations for enhancing affiliation</vt:lpstr>
      <vt:lpstr>Recommendation (overall)</vt:lpstr>
      <vt:lpstr>Future Research</vt:lpstr>
      <vt:lpstr>Slide 34</vt:lpstr>
    </vt:vector>
  </TitlesOfParts>
  <Company>Open University Malaysia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Profiling</dc:title>
  <dc:creator>User</dc:creator>
  <cp:lastModifiedBy>OUM-PC</cp:lastModifiedBy>
  <cp:revision>219</cp:revision>
  <dcterms:created xsi:type="dcterms:W3CDTF">2016-03-29T04:32:10Z</dcterms:created>
  <dcterms:modified xsi:type="dcterms:W3CDTF">2016-05-31T00:43:46Z</dcterms:modified>
</cp:coreProperties>
</file>