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03" r:id="rId1"/>
    <p:sldMasterId id="2147484015" r:id="rId2"/>
  </p:sldMasterIdLst>
  <p:notesMasterIdLst>
    <p:notesMasterId r:id="rId20"/>
  </p:notesMasterIdLst>
  <p:handoutMasterIdLst>
    <p:handoutMasterId r:id="rId21"/>
  </p:handoutMasterIdLst>
  <p:sldIdLst>
    <p:sldId id="298" r:id="rId3"/>
    <p:sldId id="291" r:id="rId4"/>
    <p:sldId id="309" r:id="rId5"/>
    <p:sldId id="307" r:id="rId6"/>
    <p:sldId id="308" r:id="rId7"/>
    <p:sldId id="301" r:id="rId8"/>
    <p:sldId id="290" r:id="rId9"/>
    <p:sldId id="260" r:id="rId10"/>
    <p:sldId id="302" r:id="rId11"/>
    <p:sldId id="259" r:id="rId12"/>
    <p:sldId id="303" r:id="rId13"/>
    <p:sldId id="304" r:id="rId14"/>
    <p:sldId id="305" r:id="rId15"/>
    <p:sldId id="306" r:id="rId16"/>
    <p:sldId id="284" r:id="rId17"/>
    <p:sldId id="312" r:id="rId18"/>
    <p:sldId id="310" r:id="rId19"/>
  </p:sldIdLst>
  <p:sldSz cx="9144000" cy="6858000" type="screen4x3"/>
  <p:notesSz cx="9926638" cy="6797675"/>
  <p:defaultTextStyle>
    <a:defPPr>
      <a:defRPr lang="en-US"/>
    </a:defPPr>
    <a:lvl1pPr algn="l" defTabSz="457200" rtl="0" fontAlgn="base">
      <a:spcBef>
        <a:spcPct val="0"/>
      </a:spcBef>
      <a:spcAft>
        <a:spcPct val="0"/>
      </a:spcAft>
      <a:defRPr kern="1200">
        <a:solidFill>
          <a:schemeClr val="tx1"/>
        </a:solidFill>
        <a:latin typeface="Corbel"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Corbe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Corbe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Corbe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Corbel" pitchFamily="34" charset="0"/>
        <a:ea typeface="MS PGothic" pitchFamily="34" charset="-128"/>
        <a:cs typeface="+mn-cs"/>
      </a:defRPr>
    </a:lvl5pPr>
    <a:lvl6pPr marL="2286000" algn="l" defTabSz="914400" rtl="0" eaLnBrk="1" latinLnBrk="0" hangingPunct="1">
      <a:defRPr kern="1200">
        <a:solidFill>
          <a:schemeClr val="tx1"/>
        </a:solidFill>
        <a:latin typeface="Corbel" pitchFamily="34" charset="0"/>
        <a:ea typeface="MS PGothic" pitchFamily="34" charset="-128"/>
        <a:cs typeface="+mn-cs"/>
      </a:defRPr>
    </a:lvl6pPr>
    <a:lvl7pPr marL="2743200" algn="l" defTabSz="914400" rtl="0" eaLnBrk="1" latinLnBrk="0" hangingPunct="1">
      <a:defRPr kern="1200">
        <a:solidFill>
          <a:schemeClr val="tx1"/>
        </a:solidFill>
        <a:latin typeface="Corbel" pitchFamily="34" charset="0"/>
        <a:ea typeface="MS PGothic" pitchFamily="34" charset="-128"/>
        <a:cs typeface="+mn-cs"/>
      </a:defRPr>
    </a:lvl7pPr>
    <a:lvl8pPr marL="3200400" algn="l" defTabSz="914400" rtl="0" eaLnBrk="1" latinLnBrk="0" hangingPunct="1">
      <a:defRPr kern="1200">
        <a:solidFill>
          <a:schemeClr val="tx1"/>
        </a:solidFill>
        <a:latin typeface="Corbel" pitchFamily="34" charset="0"/>
        <a:ea typeface="MS PGothic" pitchFamily="34" charset="-128"/>
        <a:cs typeface="+mn-cs"/>
      </a:defRPr>
    </a:lvl8pPr>
    <a:lvl9pPr marL="3657600" algn="l" defTabSz="914400" rtl="0" eaLnBrk="1" latinLnBrk="0" hangingPunct="1">
      <a:defRPr kern="1200">
        <a:solidFill>
          <a:schemeClr val="tx1"/>
        </a:solidFill>
        <a:latin typeface="Corbe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299" autoAdjust="0"/>
  </p:normalViewPr>
  <p:slideViewPr>
    <p:cSldViewPr snapToGrid="0" snapToObjects="1">
      <p:cViewPr varScale="1">
        <p:scale>
          <a:sx n="84" d="100"/>
          <a:sy n="84" d="100"/>
        </p:scale>
        <p:origin x="-170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039503742587732"/>
          <c:y val="4.6256729507679457E-2"/>
          <c:w val="0.88162632448721701"/>
          <c:h val="0.63872929489590591"/>
        </c:manualLayout>
      </c:layout>
      <c:lineChart>
        <c:grouping val="standard"/>
        <c:varyColors val="0"/>
        <c:ser>
          <c:idx val="0"/>
          <c:order val="0"/>
          <c:tx>
            <c:strRef>
              <c:f>Sheet1!$B$1</c:f>
              <c:strCache>
                <c:ptCount val="1"/>
                <c:pt idx="0">
                  <c:v>Active Learners</c:v>
                </c:pt>
              </c:strCache>
            </c:strRef>
          </c:tx>
          <c:spPr>
            <a:ln>
              <a:solidFill>
                <a:srgbClr val="C00000"/>
              </a:solidFill>
            </a:ln>
          </c:spPr>
          <c:marker>
            <c:spPr>
              <a:solidFill>
                <a:srgbClr val="FF0000"/>
              </a:solidFill>
              <a:ln>
                <a:solidFill>
                  <a:srgbClr val="C00000"/>
                </a:solidFill>
              </a:ln>
            </c:spPr>
          </c:marker>
          <c:cat>
            <c:strRef>
              <c:f>Sheet1!$A$2:$A$6</c:f>
              <c:strCache>
                <c:ptCount val="5"/>
                <c:pt idx="0">
                  <c:v>2012</c:v>
                </c:pt>
                <c:pt idx="1">
                  <c:v>2013</c:v>
                </c:pt>
                <c:pt idx="2">
                  <c:v>2014</c:v>
                </c:pt>
                <c:pt idx="3">
                  <c:v>2015</c:v>
                </c:pt>
                <c:pt idx="4">
                  <c:v>2016 (Target)</c:v>
                </c:pt>
              </c:strCache>
            </c:strRef>
          </c:cat>
          <c:val>
            <c:numRef>
              <c:f>Sheet1!$B$2:$B$6</c:f>
              <c:numCache>
                <c:formatCode>General</c:formatCode>
                <c:ptCount val="5"/>
                <c:pt idx="0">
                  <c:v>33668</c:v>
                </c:pt>
                <c:pt idx="1">
                  <c:v>29763</c:v>
                </c:pt>
                <c:pt idx="2">
                  <c:v>31197</c:v>
                </c:pt>
                <c:pt idx="3">
                  <c:v>26986</c:v>
                </c:pt>
                <c:pt idx="4">
                  <c:v>22271</c:v>
                </c:pt>
              </c:numCache>
            </c:numRef>
          </c:val>
          <c:smooth val="0"/>
        </c:ser>
        <c:ser>
          <c:idx val="1"/>
          <c:order val="1"/>
          <c:tx>
            <c:strRef>
              <c:f>Sheet1!$C$1</c:f>
              <c:strCache>
                <c:ptCount val="1"/>
                <c:pt idx="0">
                  <c:v>New Intake</c:v>
                </c:pt>
              </c:strCache>
            </c:strRef>
          </c:tx>
          <c:cat>
            <c:strRef>
              <c:f>Sheet1!$A$2:$A$6</c:f>
              <c:strCache>
                <c:ptCount val="5"/>
                <c:pt idx="0">
                  <c:v>2012</c:v>
                </c:pt>
                <c:pt idx="1">
                  <c:v>2013</c:v>
                </c:pt>
                <c:pt idx="2">
                  <c:v>2014</c:v>
                </c:pt>
                <c:pt idx="3">
                  <c:v>2015</c:v>
                </c:pt>
                <c:pt idx="4">
                  <c:v>2016 (Target)</c:v>
                </c:pt>
              </c:strCache>
            </c:strRef>
          </c:cat>
          <c:val>
            <c:numRef>
              <c:f>Sheet1!$C$2:$C$6</c:f>
              <c:numCache>
                <c:formatCode>General</c:formatCode>
                <c:ptCount val="5"/>
                <c:pt idx="0">
                  <c:v>7255</c:v>
                </c:pt>
                <c:pt idx="1">
                  <c:v>7436</c:v>
                </c:pt>
                <c:pt idx="2">
                  <c:v>7981</c:v>
                </c:pt>
                <c:pt idx="3">
                  <c:v>8844</c:v>
                </c:pt>
                <c:pt idx="4">
                  <c:v>10000</c:v>
                </c:pt>
              </c:numCache>
            </c:numRef>
          </c:val>
          <c:smooth val="0"/>
        </c:ser>
        <c:ser>
          <c:idx val="2"/>
          <c:order val="2"/>
          <c:tx>
            <c:strRef>
              <c:f>Sheet1!$D$1</c:f>
              <c:strCache>
                <c:ptCount val="1"/>
                <c:pt idx="0">
                  <c:v>Graduated</c:v>
                </c:pt>
              </c:strCache>
            </c:strRef>
          </c:tx>
          <c:spPr>
            <a:ln>
              <a:solidFill>
                <a:srgbClr val="7030A0"/>
              </a:solidFill>
            </a:ln>
          </c:spPr>
          <c:marker>
            <c:spPr>
              <a:solidFill>
                <a:srgbClr val="7030A0"/>
              </a:solidFill>
              <a:ln>
                <a:solidFill>
                  <a:srgbClr val="7030A0"/>
                </a:solidFill>
              </a:ln>
            </c:spPr>
          </c:marker>
          <c:cat>
            <c:strRef>
              <c:f>Sheet1!$A$2:$A$6</c:f>
              <c:strCache>
                <c:ptCount val="5"/>
                <c:pt idx="0">
                  <c:v>2012</c:v>
                </c:pt>
                <c:pt idx="1">
                  <c:v>2013</c:v>
                </c:pt>
                <c:pt idx="2">
                  <c:v>2014</c:v>
                </c:pt>
                <c:pt idx="3">
                  <c:v>2015</c:v>
                </c:pt>
                <c:pt idx="4">
                  <c:v>2016 (Target)</c:v>
                </c:pt>
              </c:strCache>
            </c:strRef>
          </c:cat>
          <c:val>
            <c:numRef>
              <c:f>Sheet1!$D$2:$D$6</c:f>
              <c:numCache>
                <c:formatCode>General</c:formatCode>
                <c:ptCount val="5"/>
                <c:pt idx="0">
                  <c:v>7305</c:v>
                </c:pt>
                <c:pt idx="1">
                  <c:v>7857</c:v>
                </c:pt>
                <c:pt idx="2">
                  <c:v>1798</c:v>
                </c:pt>
                <c:pt idx="3">
                  <c:v>7506</c:v>
                </c:pt>
                <c:pt idx="4">
                  <c:v>11335</c:v>
                </c:pt>
              </c:numCache>
            </c:numRef>
          </c:val>
          <c:smooth val="0"/>
        </c:ser>
        <c:dLbls>
          <c:showLegendKey val="0"/>
          <c:showVal val="0"/>
          <c:showCatName val="0"/>
          <c:showSerName val="0"/>
          <c:showPercent val="0"/>
          <c:showBubbleSize val="0"/>
        </c:dLbls>
        <c:marker val="1"/>
        <c:smooth val="0"/>
        <c:axId val="41337856"/>
        <c:axId val="119569728"/>
      </c:lineChart>
      <c:catAx>
        <c:axId val="41337856"/>
        <c:scaling>
          <c:orientation val="minMax"/>
        </c:scaling>
        <c:delete val="0"/>
        <c:axPos val="b"/>
        <c:numFmt formatCode="General" sourceLinked="1"/>
        <c:majorTickMark val="out"/>
        <c:minorTickMark val="none"/>
        <c:tickLblPos val="nextTo"/>
        <c:crossAx val="119569728"/>
        <c:crosses val="autoZero"/>
        <c:auto val="1"/>
        <c:lblAlgn val="ctr"/>
        <c:lblOffset val="100"/>
        <c:noMultiLvlLbl val="0"/>
      </c:catAx>
      <c:valAx>
        <c:axId val="119569728"/>
        <c:scaling>
          <c:orientation val="minMax"/>
        </c:scaling>
        <c:delete val="0"/>
        <c:axPos val="l"/>
        <c:numFmt formatCode="General" sourceLinked="1"/>
        <c:majorTickMark val="out"/>
        <c:minorTickMark val="none"/>
        <c:tickLblPos val="nextTo"/>
        <c:crossAx val="41337856"/>
        <c:crosses val="autoZero"/>
        <c:crossBetween val="between"/>
      </c:valAx>
      <c:spPr>
        <a:noFill/>
        <a:ln w="25400">
          <a:noFill/>
        </a:ln>
      </c:spPr>
    </c:plotArea>
    <c:legend>
      <c:legendPos val="r"/>
      <c:layout>
        <c:manualLayout>
          <c:xMode val="edge"/>
          <c:yMode val="edge"/>
          <c:x val="0.17566333722173619"/>
          <c:y val="0.81897222810123471"/>
          <c:w val="0.7579786380869058"/>
          <c:h val="0.14579354086948357"/>
        </c:manualLayout>
      </c:layout>
      <c:overlay val="0"/>
      <c:spPr>
        <a:ln>
          <a:solidFill>
            <a:schemeClr val="bg1">
              <a:lumMod val="50000"/>
            </a:schemeClr>
          </a:solidFill>
        </a:ln>
      </c:spPr>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890235-EFFC-0748-B617-BF49D26D0B4E}" type="doc">
      <dgm:prSet loTypeId="urn:microsoft.com/office/officeart/2005/8/layout/vList2" loCatId="" qsTypeId="urn:microsoft.com/office/officeart/2005/8/quickstyle/simple4" qsCatId="simple" csTypeId="urn:microsoft.com/office/officeart/2005/8/colors/accent1_2" csCatId="accent1" phldr="1"/>
      <dgm:spPr/>
      <dgm:t>
        <a:bodyPr/>
        <a:lstStyle/>
        <a:p>
          <a:endParaRPr lang="en-US"/>
        </a:p>
      </dgm:t>
    </dgm:pt>
    <dgm:pt modelId="{C9A98763-C922-804D-99A5-7426AAB18175}">
      <dgm:prSet phldrT="[Text]"/>
      <dgm:spPr>
        <a:effectLst>
          <a:glow rad="101600">
            <a:schemeClr val="tx1">
              <a:alpha val="75000"/>
            </a:schemeClr>
          </a:glow>
        </a:effectLst>
      </dgm:spPr>
      <dgm:t>
        <a:bodyPr/>
        <a:lstStyle/>
        <a:p>
          <a:r>
            <a:rPr lang="en-US" dirty="0" err="1" smtClean="0"/>
            <a:t>Flesch</a:t>
          </a:r>
          <a:r>
            <a:rPr lang="en-US" dirty="0" smtClean="0"/>
            <a:t> Reading Ease (FRE)</a:t>
          </a:r>
          <a:endParaRPr lang="en-US" dirty="0"/>
        </a:p>
      </dgm:t>
    </dgm:pt>
    <dgm:pt modelId="{81435938-97FD-9248-A9B6-3BB3F18E1288}" type="parTrans" cxnId="{62260CDB-DB21-254A-8C18-B5AD87477928}">
      <dgm:prSet/>
      <dgm:spPr/>
      <dgm:t>
        <a:bodyPr/>
        <a:lstStyle/>
        <a:p>
          <a:endParaRPr lang="en-US"/>
        </a:p>
      </dgm:t>
    </dgm:pt>
    <dgm:pt modelId="{BB004D97-7FB7-764C-8510-897AC5693EC3}" type="sibTrans" cxnId="{62260CDB-DB21-254A-8C18-B5AD87477928}">
      <dgm:prSet/>
      <dgm:spPr/>
      <dgm:t>
        <a:bodyPr/>
        <a:lstStyle/>
        <a:p>
          <a:endParaRPr lang="en-US"/>
        </a:p>
      </dgm:t>
    </dgm:pt>
    <dgm:pt modelId="{CCCCE06D-83AB-3944-BA2C-E20AED8EE1E4}">
      <dgm:prSet phldrT="[Text]"/>
      <dgm:spPr/>
      <dgm:t>
        <a:bodyPr/>
        <a:lstStyle/>
        <a:p>
          <a:endParaRPr lang="en-US" dirty="0"/>
        </a:p>
      </dgm:t>
    </dgm:pt>
    <dgm:pt modelId="{B837AC61-5F16-0941-B547-51FEBF206AC4}" type="parTrans" cxnId="{3031C007-17D4-A64C-9C95-7F9D16C93F8A}">
      <dgm:prSet/>
      <dgm:spPr/>
      <dgm:t>
        <a:bodyPr/>
        <a:lstStyle/>
        <a:p>
          <a:endParaRPr lang="en-US"/>
        </a:p>
      </dgm:t>
    </dgm:pt>
    <dgm:pt modelId="{BAD0B9F5-5F9A-D14F-A22D-D1ACBDADF642}" type="sibTrans" cxnId="{3031C007-17D4-A64C-9C95-7F9D16C93F8A}">
      <dgm:prSet/>
      <dgm:spPr/>
      <dgm:t>
        <a:bodyPr/>
        <a:lstStyle/>
        <a:p>
          <a:endParaRPr lang="en-US"/>
        </a:p>
      </dgm:t>
    </dgm:pt>
    <dgm:pt modelId="{5737768F-01A4-584C-BB38-A9424513E95A}" type="pres">
      <dgm:prSet presAssocID="{4F890235-EFFC-0748-B617-BF49D26D0B4E}" presName="linear" presStyleCnt="0">
        <dgm:presLayoutVars>
          <dgm:animLvl val="lvl"/>
          <dgm:resizeHandles val="exact"/>
        </dgm:presLayoutVars>
      </dgm:prSet>
      <dgm:spPr/>
      <dgm:t>
        <a:bodyPr/>
        <a:lstStyle/>
        <a:p>
          <a:endParaRPr lang="en-US"/>
        </a:p>
      </dgm:t>
    </dgm:pt>
    <dgm:pt modelId="{209FEE2B-EB43-1D41-AD94-2B1A471E1584}" type="pres">
      <dgm:prSet presAssocID="{C9A98763-C922-804D-99A5-7426AAB18175}" presName="parentText" presStyleLbl="node1" presStyleIdx="0" presStyleCnt="1" custScaleY="51913" custLinFactNeighborY="-96147">
        <dgm:presLayoutVars>
          <dgm:chMax val="0"/>
          <dgm:bulletEnabled val="1"/>
        </dgm:presLayoutVars>
      </dgm:prSet>
      <dgm:spPr/>
      <dgm:t>
        <a:bodyPr/>
        <a:lstStyle/>
        <a:p>
          <a:endParaRPr lang="en-US"/>
        </a:p>
      </dgm:t>
    </dgm:pt>
    <dgm:pt modelId="{A8F0EF4D-A69E-214D-B74E-C7C9EF0DD3B2}" type="pres">
      <dgm:prSet presAssocID="{C9A98763-C922-804D-99A5-7426AAB18175}" presName="childText" presStyleLbl="revTx" presStyleIdx="0" presStyleCnt="1" custFlipVert="1" custScaleY="247398">
        <dgm:presLayoutVars>
          <dgm:bulletEnabled val="1"/>
        </dgm:presLayoutVars>
      </dgm:prSet>
      <dgm:spPr/>
      <dgm:t>
        <a:bodyPr/>
        <a:lstStyle/>
        <a:p>
          <a:endParaRPr lang="en-US"/>
        </a:p>
      </dgm:t>
    </dgm:pt>
  </dgm:ptLst>
  <dgm:cxnLst>
    <dgm:cxn modelId="{62260CDB-DB21-254A-8C18-B5AD87477928}" srcId="{4F890235-EFFC-0748-B617-BF49D26D0B4E}" destId="{C9A98763-C922-804D-99A5-7426AAB18175}" srcOrd="0" destOrd="0" parTransId="{81435938-97FD-9248-A9B6-3BB3F18E1288}" sibTransId="{BB004D97-7FB7-764C-8510-897AC5693EC3}"/>
    <dgm:cxn modelId="{0C2E239D-E749-4292-96A5-A0967EB211EB}" type="presOf" srcId="{CCCCE06D-83AB-3944-BA2C-E20AED8EE1E4}" destId="{A8F0EF4D-A69E-214D-B74E-C7C9EF0DD3B2}" srcOrd="0" destOrd="0" presId="urn:microsoft.com/office/officeart/2005/8/layout/vList2"/>
    <dgm:cxn modelId="{C841DE50-C965-42A3-BF68-F724B327B3A6}" type="presOf" srcId="{C9A98763-C922-804D-99A5-7426AAB18175}" destId="{209FEE2B-EB43-1D41-AD94-2B1A471E1584}" srcOrd="0" destOrd="0" presId="urn:microsoft.com/office/officeart/2005/8/layout/vList2"/>
    <dgm:cxn modelId="{3031C007-17D4-A64C-9C95-7F9D16C93F8A}" srcId="{C9A98763-C922-804D-99A5-7426AAB18175}" destId="{CCCCE06D-83AB-3944-BA2C-E20AED8EE1E4}" srcOrd="0" destOrd="0" parTransId="{B837AC61-5F16-0941-B547-51FEBF206AC4}" sibTransId="{BAD0B9F5-5F9A-D14F-A22D-D1ACBDADF642}"/>
    <dgm:cxn modelId="{0B88BB8F-28DF-44F3-874F-81265DB66113}" type="presOf" srcId="{4F890235-EFFC-0748-B617-BF49D26D0B4E}" destId="{5737768F-01A4-584C-BB38-A9424513E95A}" srcOrd="0" destOrd="0" presId="urn:microsoft.com/office/officeart/2005/8/layout/vList2"/>
    <dgm:cxn modelId="{60F50006-58DD-45B9-836E-A4FA81CFB1EA}" type="presParOf" srcId="{5737768F-01A4-584C-BB38-A9424513E95A}" destId="{209FEE2B-EB43-1D41-AD94-2B1A471E1584}" srcOrd="0" destOrd="0" presId="urn:microsoft.com/office/officeart/2005/8/layout/vList2"/>
    <dgm:cxn modelId="{F9290C71-C3E8-44B0-AC66-84401966B2EF}" type="presParOf" srcId="{5737768F-01A4-584C-BB38-A9424513E95A}" destId="{A8F0EF4D-A69E-214D-B74E-C7C9EF0DD3B2}" srcOrd="1"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9FEE2B-EB43-1D41-AD94-2B1A471E1584}">
      <dsp:nvSpPr>
        <dsp:cNvPr id="0" name=""/>
        <dsp:cNvSpPr/>
      </dsp:nvSpPr>
      <dsp:spPr>
        <a:xfrm>
          <a:off x="0" y="0"/>
          <a:ext cx="8229600" cy="647469"/>
        </a:xfrm>
        <a:prstGeom prst="roundRect">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glow rad="101600">
            <a:schemeClr val="tx1">
              <a:alpha val="75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err="1" smtClean="0"/>
            <a:t>Flesch</a:t>
          </a:r>
          <a:r>
            <a:rPr lang="en-US" sz="2700" kern="1200" dirty="0" smtClean="0"/>
            <a:t> Reading Ease (FRE)</a:t>
          </a:r>
          <a:endParaRPr lang="en-US" sz="2700" kern="1200" dirty="0"/>
        </a:p>
      </dsp:txBody>
      <dsp:txXfrm>
        <a:off x="31607" y="31607"/>
        <a:ext cx="8166386" cy="584255"/>
      </dsp:txXfrm>
    </dsp:sp>
    <dsp:sp modelId="{A8F0EF4D-A69E-214D-B74E-C7C9EF0DD3B2}">
      <dsp:nvSpPr>
        <dsp:cNvPr id="0" name=""/>
        <dsp:cNvSpPr/>
      </dsp:nvSpPr>
      <dsp:spPr>
        <a:xfrm flipV="1">
          <a:off x="0" y="858126"/>
          <a:ext cx="8229600" cy="21303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4290" rIns="192024" bIns="34290" numCol="1" spcCol="1270" anchor="t" anchorCtr="0">
          <a:noAutofit/>
        </a:bodyPr>
        <a:lstStyle/>
        <a:p>
          <a:pPr marL="228600" lvl="1" indent="-228600" algn="l" defTabSz="933450">
            <a:lnSpc>
              <a:spcPct val="90000"/>
            </a:lnSpc>
            <a:spcBef>
              <a:spcPct val="0"/>
            </a:spcBef>
            <a:spcAft>
              <a:spcPct val="20000"/>
            </a:spcAft>
            <a:buChar char="••"/>
          </a:pPr>
          <a:endParaRPr lang="en-US" sz="2100" kern="1200" dirty="0"/>
        </a:p>
      </dsp:txBody>
      <dsp:txXfrm rot="10800000">
        <a:off x="0" y="858126"/>
        <a:ext cx="8229600" cy="213039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622799" y="0"/>
            <a:ext cx="4301543" cy="339884"/>
          </a:xfrm>
          <a:prstGeom prst="rect">
            <a:avLst/>
          </a:prstGeom>
        </p:spPr>
        <p:txBody>
          <a:bodyPr vert="horz" lIns="91440" tIns="45720" rIns="91440" bIns="45720" rtlCol="0"/>
          <a:lstStyle>
            <a:lvl1pPr algn="r">
              <a:defRPr sz="1200"/>
            </a:lvl1pPr>
          </a:lstStyle>
          <a:p>
            <a:fld id="{022975C8-C8F8-4F46-83B0-31C42221B979}" type="datetimeFigureOut">
              <a:rPr lang="en-US" smtClean="0"/>
              <a:t>3/29/2016</a:t>
            </a:fld>
            <a:endParaRPr lang="en-US"/>
          </a:p>
        </p:txBody>
      </p:sp>
      <p:sp>
        <p:nvSpPr>
          <p:cNvPr id="4" name="Footer Placeholder 3"/>
          <p:cNvSpPr>
            <a:spLocks noGrp="1"/>
          </p:cNvSpPr>
          <p:nvPr>
            <p:ph type="ftr" sz="quarter" idx="2"/>
          </p:nvPr>
        </p:nvSpPr>
        <p:spPr>
          <a:xfrm>
            <a:off x="1" y="6456611"/>
            <a:ext cx="4301543" cy="33988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622799" y="6456611"/>
            <a:ext cx="4301543" cy="339884"/>
          </a:xfrm>
          <a:prstGeom prst="rect">
            <a:avLst/>
          </a:prstGeom>
        </p:spPr>
        <p:txBody>
          <a:bodyPr vert="horz" lIns="91440" tIns="45720" rIns="91440" bIns="45720" rtlCol="0" anchor="b"/>
          <a:lstStyle>
            <a:lvl1pPr algn="r">
              <a:defRPr sz="1200"/>
            </a:lvl1pPr>
          </a:lstStyle>
          <a:p>
            <a:fld id="{AFA5896B-AF9C-467A-8447-D7ECF76E23FA}" type="slidenum">
              <a:rPr lang="en-US" smtClean="0"/>
              <a:t>‹#›</a:t>
            </a:fld>
            <a:endParaRPr lang="en-US"/>
          </a:p>
        </p:txBody>
      </p:sp>
    </p:spTree>
    <p:extLst>
      <p:ext uri="{BB962C8B-B14F-4D97-AF65-F5344CB8AC3E}">
        <p14:creationId xmlns:p14="http://schemas.microsoft.com/office/powerpoint/2010/main" val="150250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22799" y="0"/>
            <a:ext cx="4301543" cy="339884"/>
          </a:xfrm>
          <a:prstGeom prst="rect">
            <a:avLst/>
          </a:prstGeom>
        </p:spPr>
        <p:txBody>
          <a:bodyPr vert="horz" lIns="91440" tIns="45720" rIns="91440" bIns="45720" rtlCol="0"/>
          <a:lstStyle>
            <a:lvl1pPr algn="r">
              <a:defRPr sz="1200"/>
            </a:lvl1pPr>
          </a:lstStyle>
          <a:p>
            <a:fld id="{61411088-7A17-4FE5-8D7B-DB1AC659424F}" type="datetimeFigureOut">
              <a:rPr lang="en-US" smtClean="0"/>
              <a:t>3/29/2016</a:t>
            </a:fld>
            <a:endParaRPr lang="en-US"/>
          </a:p>
        </p:txBody>
      </p:sp>
      <p:sp>
        <p:nvSpPr>
          <p:cNvPr id="4" name="Slide Image Placeholder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2665" y="3228896"/>
            <a:ext cx="7941310" cy="305895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456611"/>
            <a:ext cx="4301543" cy="33988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22799" y="6456611"/>
            <a:ext cx="4301543" cy="339884"/>
          </a:xfrm>
          <a:prstGeom prst="rect">
            <a:avLst/>
          </a:prstGeom>
        </p:spPr>
        <p:txBody>
          <a:bodyPr vert="horz" lIns="91440" tIns="45720" rIns="91440" bIns="45720" rtlCol="0" anchor="b"/>
          <a:lstStyle>
            <a:lvl1pPr algn="r">
              <a:defRPr sz="1200"/>
            </a:lvl1pPr>
          </a:lstStyle>
          <a:p>
            <a:fld id="{D67FC33A-0C4B-4D04-B56A-89BA0D0DC747}" type="slidenum">
              <a:rPr lang="en-US" smtClean="0"/>
              <a:t>‹#›</a:t>
            </a:fld>
            <a:endParaRPr lang="en-US"/>
          </a:p>
        </p:txBody>
      </p:sp>
    </p:spTree>
    <p:extLst>
      <p:ext uri="{BB962C8B-B14F-4D97-AF65-F5344CB8AC3E}">
        <p14:creationId xmlns:p14="http://schemas.microsoft.com/office/powerpoint/2010/main" val="2567508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smtClean="0"/>
              <a:t>A</a:t>
            </a:r>
            <a:r>
              <a:rPr lang="en-GB" baseline="0" noProof="0" dirty="0" smtClean="0"/>
              <a:t> very good day to you all // and thank you for your indulgence in what I have to say in this session &lt;click&gt;</a:t>
            </a:r>
          </a:p>
          <a:p>
            <a:endParaRPr lang="en-GB" baseline="0" noProof="0" dirty="0" smtClean="0"/>
          </a:p>
          <a:p>
            <a:r>
              <a:rPr lang="en-GB" baseline="0" noProof="0" dirty="0" smtClean="0"/>
              <a:t>My name is Cheong </a:t>
            </a:r>
            <a:r>
              <a:rPr lang="en-GB" baseline="0" noProof="0" dirty="0" err="1" smtClean="0"/>
              <a:t>Heng</a:t>
            </a:r>
            <a:r>
              <a:rPr lang="en-GB" baseline="0" noProof="0" dirty="0" smtClean="0"/>
              <a:t> </a:t>
            </a:r>
            <a:r>
              <a:rPr lang="en-GB" baseline="0" noProof="0" dirty="0" err="1" smtClean="0"/>
              <a:t>Weng</a:t>
            </a:r>
            <a:r>
              <a:rPr lang="en-GB" baseline="0" noProof="0" dirty="0" smtClean="0"/>
              <a:t> and I’m with the Centre for Instructional Design &amp; Technology // This is a department within Open University Malaysia that is mainly responsible for developing custom learning modules for OUM students. </a:t>
            </a:r>
          </a:p>
          <a:p>
            <a:endParaRPr lang="en-GB" baseline="0" noProof="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noProof="0" dirty="0" smtClean="0"/>
              <a:t>&lt;hold up examples of printed modules&gt; These module books are the main source of reference for OUM students.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noProof="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noProof="0" dirty="0" smtClean="0"/>
              <a:t>They are also the basis to derive all other learning materials from // learning materials such as video lectures, audio podcasts, mobile apps and web-based contents, all get their information from these books.</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noProof="0" dirty="0" smtClean="0"/>
              <a:t> </a:t>
            </a:r>
          </a:p>
          <a:p>
            <a:r>
              <a:rPr lang="en-GB" baseline="0" noProof="0" dirty="0" smtClean="0"/>
              <a:t>What I’m going to talk about here concerns Quality Assurance // Specifically, it concerns our department’s recent research into the &lt;click&gt; </a:t>
            </a:r>
            <a:r>
              <a:rPr lang="en-GB" baseline="0" noProof="0" dirty="0" err="1" smtClean="0"/>
              <a:t>READability</a:t>
            </a:r>
            <a:r>
              <a:rPr lang="en-GB" baseline="0" noProof="0" dirty="0" smtClean="0"/>
              <a:t> of our module books.</a:t>
            </a:r>
          </a:p>
          <a:p>
            <a:r>
              <a:rPr lang="en-GB" baseline="0" noProof="0" dirty="0" smtClean="0"/>
              <a:t> </a:t>
            </a:r>
          </a:p>
          <a:p>
            <a:r>
              <a:rPr lang="en-GB" baseline="0" noProof="0" dirty="0" smtClean="0"/>
              <a:t>&lt;click&gt; But before that, I should introduce my collaborators in this project // &lt;click&gt; my colleagues, Farah and Lim // we are ably advised by my </a:t>
            </a:r>
            <a:r>
              <a:rPr lang="en-GB" baseline="0" noProof="0" dirty="0" err="1" smtClean="0"/>
              <a:t>Dept</a:t>
            </a:r>
            <a:r>
              <a:rPr lang="en-GB" baseline="0" noProof="0" dirty="0" smtClean="0"/>
              <a:t> director Dr Woo, and the Dean of the Faculty of Education and Languages, Dr Chung // </a:t>
            </a:r>
          </a:p>
          <a:p>
            <a:endParaRPr lang="en-GB" baseline="0" noProof="0" dirty="0" smtClean="0"/>
          </a:p>
          <a:p>
            <a:r>
              <a:rPr lang="en-US" noProof="0" dirty="0" smtClean="0"/>
              <a:t>This</a:t>
            </a:r>
            <a:r>
              <a:rPr lang="en-US" baseline="0" noProof="0" dirty="0" smtClean="0"/>
              <a:t> research paper would not be possible without their contribution.</a:t>
            </a:r>
            <a:endParaRPr lang="en-GB" noProof="0" dirty="0" smtClean="0"/>
          </a:p>
        </p:txBody>
      </p:sp>
      <p:sp>
        <p:nvSpPr>
          <p:cNvPr id="4" name="Slide Number Placeholder 3"/>
          <p:cNvSpPr>
            <a:spLocks noGrp="1"/>
          </p:cNvSpPr>
          <p:nvPr>
            <p:ph type="sldNum" sz="quarter" idx="10"/>
          </p:nvPr>
        </p:nvSpPr>
        <p:spPr/>
        <p:txBody>
          <a:bodyPr/>
          <a:lstStyle/>
          <a:p>
            <a:fld id="{D67FC33A-0C4B-4D04-B56A-89BA0D0DC747}" type="slidenum">
              <a:rPr lang="en-US" smtClean="0"/>
              <a:t>1</a:t>
            </a:fld>
            <a:endParaRPr lang="en-US"/>
          </a:p>
        </p:txBody>
      </p:sp>
    </p:spTree>
    <p:extLst>
      <p:ext uri="{BB962C8B-B14F-4D97-AF65-F5344CB8AC3E}">
        <p14:creationId xmlns:p14="http://schemas.microsoft.com/office/powerpoint/2010/main" val="8918771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a:t>
            </a:r>
            <a:r>
              <a:rPr lang="en-US" baseline="0" dirty="0" smtClean="0"/>
              <a:t> the measuring scale that we had used to assess the readability of our texts</a:t>
            </a:r>
          </a:p>
          <a:p>
            <a:endParaRPr lang="en-US" baseline="0" dirty="0" smtClean="0"/>
          </a:p>
          <a:p>
            <a:r>
              <a:rPr lang="en-US" baseline="0" dirty="0" smtClean="0"/>
              <a:t>Some of you may be familiar with these because the scores would normally appear when one uses the grammar and spelling checking in Microsoft Word.</a:t>
            </a:r>
          </a:p>
          <a:p>
            <a:endParaRPr lang="en-US" baseline="0" dirty="0" smtClean="0"/>
          </a:p>
          <a:p>
            <a:r>
              <a:rPr lang="en-US" baseline="0" dirty="0" smtClean="0"/>
              <a:t>On the left column // I’ve added the level of education to give the context to the scores</a:t>
            </a:r>
          </a:p>
          <a:p>
            <a:endParaRPr lang="en-US" baseline="0" dirty="0" smtClean="0"/>
          </a:p>
          <a:p>
            <a:r>
              <a:rPr lang="en-US" baseline="0" dirty="0" smtClean="0"/>
              <a:t>Looking at this table // we can surmise that OUM modules should ideally be pitched at around the 30 to 49 level</a:t>
            </a:r>
            <a:endParaRPr lang="en-GB" dirty="0"/>
          </a:p>
        </p:txBody>
      </p:sp>
      <p:sp>
        <p:nvSpPr>
          <p:cNvPr id="4" name="Slide Number Placeholder 3"/>
          <p:cNvSpPr>
            <a:spLocks noGrp="1"/>
          </p:cNvSpPr>
          <p:nvPr>
            <p:ph type="sldNum" sz="quarter" idx="10"/>
          </p:nvPr>
        </p:nvSpPr>
        <p:spPr/>
        <p:txBody>
          <a:bodyPr/>
          <a:lstStyle/>
          <a:p>
            <a:fld id="{D67FC33A-0C4B-4D04-B56A-89BA0D0DC747}" type="slidenum">
              <a:rPr lang="en-US" smtClean="0"/>
              <a:t>10</a:t>
            </a:fld>
            <a:endParaRPr lang="en-US"/>
          </a:p>
        </p:txBody>
      </p:sp>
    </p:spTree>
    <p:extLst>
      <p:ext uri="{BB962C8B-B14F-4D97-AF65-F5344CB8AC3E}">
        <p14:creationId xmlns:p14="http://schemas.microsoft.com/office/powerpoint/2010/main" val="12177267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to explain how we carry out the analysis of texts in our modules //</a:t>
            </a:r>
          </a:p>
          <a:p>
            <a:endParaRPr lang="en-US" baseline="0" dirty="0" smtClean="0"/>
          </a:p>
          <a:p>
            <a:r>
              <a:rPr lang="en-US" baseline="0" dirty="0" smtClean="0"/>
              <a:t>So for example, we’d take about a hundred words from the first chapter // then another hundred from the middle // and hundred more from the last chapter.</a:t>
            </a:r>
          </a:p>
          <a:p>
            <a:endParaRPr lang="en-US" baseline="0" dirty="0" smtClean="0"/>
          </a:p>
          <a:p>
            <a:r>
              <a:rPr lang="en-US" baseline="0" dirty="0" smtClean="0"/>
              <a:t>This is a legacy methodology before there were </a:t>
            </a:r>
            <a:r>
              <a:rPr lang="en-US" baseline="0" dirty="0" err="1" smtClean="0"/>
              <a:t>computerised</a:t>
            </a:r>
            <a:r>
              <a:rPr lang="en-US" baseline="0" dirty="0" smtClean="0"/>
              <a:t> analysis // but nevertheless, it is still more efficient and relatively accurate as it avoid contamination of the data compared with if we just take the entire document // which also contain non-text heavy passages such as graphs, tables, the appendices and so on. &lt;click&gt; </a:t>
            </a:r>
            <a:endParaRPr lang="en-GB" dirty="0"/>
          </a:p>
        </p:txBody>
      </p:sp>
      <p:sp>
        <p:nvSpPr>
          <p:cNvPr id="4" name="Slide Number Placeholder 3"/>
          <p:cNvSpPr>
            <a:spLocks noGrp="1"/>
          </p:cNvSpPr>
          <p:nvPr>
            <p:ph type="sldNum" sz="quarter" idx="10"/>
          </p:nvPr>
        </p:nvSpPr>
        <p:spPr/>
        <p:txBody>
          <a:bodyPr/>
          <a:lstStyle/>
          <a:p>
            <a:fld id="{D67FC33A-0C4B-4D04-B56A-89BA0D0DC747}" type="slidenum">
              <a:rPr lang="en-US" smtClean="0"/>
              <a:t>11</a:t>
            </a:fld>
            <a:endParaRPr lang="en-US"/>
          </a:p>
        </p:txBody>
      </p:sp>
    </p:spTree>
    <p:extLst>
      <p:ext uri="{BB962C8B-B14F-4D97-AF65-F5344CB8AC3E}">
        <p14:creationId xmlns:p14="http://schemas.microsoft.com/office/powerpoint/2010/main" val="5656983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this is the result</a:t>
            </a:r>
            <a:r>
              <a:rPr lang="en-US" baseline="0" dirty="0" smtClean="0"/>
              <a:t> of the analysis.</a:t>
            </a:r>
          </a:p>
          <a:p>
            <a:endParaRPr lang="en-US" baseline="0" dirty="0" smtClean="0"/>
          </a:p>
          <a:p>
            <a:r>
              <a:rPr lang="en-US" baseline="0" dirty="0" smtClean="0"/>
              <a:t>On the left table are the modules we assessed // they are ordered from the easiest to read at the top / to the most difficult at the bottom</a:t>
            </a:r>
          </a:p>
          <a:p>
            <a:endParaRPr lang="en-US" baseline="0" dirty="0" smtClean="0"/>
          </a:p>
          <a:p>
            <a:r>
              <a:rPr lang="en-US" baseline="0" dirty="0" smtClean="0"/>
              <a:t>The right table is a duplicate of the earlier slide that showed the </a:t>
            </a:r>
            <a:r>
              <a:rPr lang="en-US" baseline="0" dirty="0" err="1" smtClean="0"/>
              <a:t>Flesch</a:t>
            </a:r>
            <a:r>
              <a:rPr lang="en-US" baseline="0" dirty="0" smtClean="0"/>
              <a:t> scores.</a:t>
            </a:r>
          </a:p>
          <a:p>
            <a:endParaRPr lang="en-US" baseline="0" dirty="0" smtClean="0"/>
          </a:p>
          <a:p>
            <a:r>
              <a:rPr lang="en-US" baseline="0" dirty="0" smtClean="0"/>
              <a:t>All you can see / the vast majority of the OUM modules assessed are correctly pitched at a level which matches the reading ability of our intended students // which are those in tertiary education.</a:t>
            </a:r>
          </a:p>
          <a:p>
            <a:endParaRPr lang="en-US" baseline="0" dirty="0" smtClean="0"/>
          </a:p>
          <a:p>
            <a:r>
              <a:rPr lang="en-US" baseline="0" dirty="0" smtClean="0"/>
              <a:t>This answered our first research question.</a:t>
            </a:r>
          </a:p>
          <a:p>
            <a:endParaRPr lang="en-US" baseline="0" dirty="0" smtClean="0"/>
          </a:p>
          <a:p>
            <a:r>
              <a:rPr lang="en-US" baseline="0" dirty="0" smtClean="0"/>
              <a:t>There are just a couple of modules at the bottom which are written in English that is slightly more difficult // and one at the top which is can be readable even for those in secondary education. </a:t>
            </a:r>
          </a:p>
          <a:p>
            <a:endParaRPr lang="en-US" baseline="0" dirty="0" smtClean="0"/>
          </a:p>
          <a:p>
            <a:r>
              <a:rPr lang="en-US" baseline="0" dirty="0" smtClean="0"/>
              <a:t>On the leftmost two columns are the average exam marks of students who took the respective courses and they are ranked according to highest marks to lowest &lt;click&gt;</a:t>
            </a:r>
            <a:endParaRPr lang="en-US" dirty="0"/>
          </a:p>
        </p:txBody>
      </p:sp>
      <p:sp>
        <p:nvSpPr>
          <p:cNvPr id="4" name="Slide Number Placeholder 3"/>
          <p:cNvSpPr>
            <a:spLocks noGrp="1"/>
          </p:cNvSpPr>
          <p:nvPr>
            <p:ph type="sldNum" sz="quarter" idx="10"/>
          </p:nvPr>
        </p:nvSpPr>
        <p:spPr/>
        <p:txBody>
          <a:bodyPr/>
          <a:lstStyle/>
          <a:p>
            <a:fld id="{D67FC33A-0C4B-4D04-B56A-89BA0D0DC747}" type="slidenum">
              <a:rPr lang="en-US" smtClean="0"/>
              <a:t>12</a:t>
            </a:fld>
            <a:endParaRPr lang="en-US"/>
          </a:p>
        </p:txBody>
      </p:sp>
    </p:spTree>
    <p:extLst>
      <p:ext uri="{BB962C8B-B14F-4D97-AF65-F5344CB8AC3E}">
        <p14:creationId xmlns:p14="http://schemas.microsoft.com/office/powerpoint/2010/main" val="17422018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we move on to</a:t>
            </a:r>
            <a:r>
              <a:rPr lang="en-US" baseline="0" dirty="0" smtClean="0"/>
              <a:t> answering the second research question //</a:t>
            </a:r>
          </a:p>
          <a:p>
            <a:endParaRPr lang="en-US" baseline="0" dirty="0" smtClean="0"/>
          </a:p>
          <a:p>
            <a:r>
              <a:rPr lang="en-US" baseline="0" dirty="0" smtClean="0"/>
              <a:t>The second bulleted point in the box in blue is the calculation that was returned analysis software / in this case we use Spearman rank order correlation</a:t>
            </a:r>
          </a:p>
          <a:p>
            <a:endParaRPr lang="en-US" baseline="0" dirty="0" smtClean="0"/>
          </a:p>
          <a:p>
            <a:r>
              <a:rPr lang="en-US" baseline="0" dirty="0" smtClean="0"/>
              <a:t>The correlation here is a miniscule nine percent // so we’ve interpreted as having no significant relationship &lt;click&gt;</a:t>
            </a:r>
            <a:endParaRPr lang="en-US" dirty="0"/>
          </a:p>
        </p:txBody>
      </p:sp>
      <p:sp>
        <p:nvSpPr>
          <p:cNvPr id="4" name="Slide Number Placeholder 3"/>
          <p:cNvSpPr>
            <a:spLocks noGrp="1"/>
          </p:cNvSpPr>
          <p:nvPr>
            <p:ph type="sldNum" sz="quarter" idx="10"/>
          </p:nvPr>
        </p:nvSpPr>
        <p:spPr/>
        <p:txBody>
          <a:bodyPr/>
          <a:lstStyle/>
          <a:p>
            <a:fld id="{D67FC33A-0C4B-4D04-B56A-89BA0D0DC747}" type="slidenum">
              <a:rPr lang="en-US" smtClean="0"/>
              <a:t>13</a:t>
            </a:fld>
            <a:endParaRPr lang="en-US"/>
          </a:p>
        </p:txBody>
      </p:sp>
    </p:spTree>
    <p:extLst>
      <p:ext uri="{BB962C8B-B14F-4D97-AF65-F5344CB8AC3E}">
        <p14:creationId xmlns:p14="http://schemas.microsoft.com/office/powerpoint/2010/main" val="17422018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can</a:t>
            </a:r>
            <a:r>
              <a:rPr lang="en-US" baseline="0" dirty="0" smtClean="0"/>
              <a:t> reaffirm the findings from the computer analysis with a visual inspection of the data // as </a:t>
            </a:r>
            <a:r>
              <a:rPr lang="en-US" baseline="0" dirty="0" err="1" smtClean="0"/>
              <a:t>summarised</a:t>
            </a:r>
            <a:r>
              <a:rPr lang="en-US" baseline="0" dirty="0" smtClean="0"/>
              <a:t> here.</a:t>
            </a:r>
          </a:p>
          <a:p>
            <a:endParaRPr lang="en-US" baseline="0" dirty="0" smtClean="0"/>
          </a:p>
          <a:p>
            <a:r>
              <a:rPr lang="en-US" dirty="0" smtClean="0"/>
              <a:t>Note the</a:t>
            </a:r>
            <a:r>
              <a:rPr lang="en-US" baseline="0" dirty="0" smtClean="0"/>
              <a:t> anomalies highlighted in light green and light blue //</a:t>
            </a:r>
          </a:p>
          <a:p>
            <a:endParaRPr lang="en-US" baseline="0" dirty="0" smtClean="0"/>
          </a:p>
          <a:p>
            <a:r>
              <a:rPr lang="en-US" baseline="0" dirty="0" smtClean="0"/>
              <a:t>So we have English for science and technical purposes as being relatively easy to read for a university student // nevertheless, those who took this exam manage to achieve around the median level // </a:t>
            </a:r>
          </a:p>
          <a:p>
            <a:endParaRPr lang="en-US" baseline="0" dirty="0" smtClean="0"/>
          </a:p>
          <a:p>
            <a:r>
              <a:rPr lang="en-US" baseline="0" dirty="0" smtClean="0"/>
              <a:t>The same goes for the two most difficult to read modules // namely introduction to multimedia technology // and the module on industrial hygiene</a:t>
            </a:r>
          </a:p>
          <a:p>
            <a:endParaRPr lang="en-US" baseline="0" dirty="0" smtClean="0"/>
          </a:p>
          <a:p>
            <a:r>
              <a:rPr lang="en-US" baseline="0" dirty="0" smtClean="0"/>
              <a:t>In fact, the worst and best marks in exams come from students reading modules that are appropriately pitched.</a:t>
            </a:r>
          </a:p>
          <a:p>
            <a:endParaRPr lang="en-US" baseline="0" dirty="0" smtClean="0"/>
          </a:p>
          <a:p>
            <a:r>
              <a:rPr lang="en-US" baseline="0" dirty="0" smtClean="0"/>
              <a:t>That is why we said there is very little correlation between readability of OUM modules and students’ performance </a:t>
            </a:r>
          </a:p>
          <a:p>
            <a:endParaRPr lang="en-US" baseline="0" dirty="0" smtClean="0"/>
          </a:p>
          <a:p>
            <a:r>
              <a:rPr lang="en-US" baseline="0" dirty="0" smtClean="0"/>
              <a:t>We can surmise that other factors are involved which led to these anomalies, that requires that we look into other measures // such as the subject matter itself</a:t>
            </a:r>
          </a:p>
          <a:p>
            <a:endParaRPr lang="en-US" baseline="0" dirty="0" smtClean="0"/>
          </a:p>
          <a:p>
            <a:r>
              <a:rPr lang="en-US" baseline="0" dirty="0" smtClean="0"/>
              <a:t>For example // perhaps </a:t>
            </a:r>
            <a:r>
              <a:rPr lang="en-US" baseline="0" dirty="0" err="1" smtClean="0"/>
              <a:t>specialised</a:t>
            </a:r>
            <a:r>
              <a:rPr lang="en-US" baseline="0" dirty="0" smtClean="0"/>
              <a:t> language in science and technical may be harder to comprehend than the language in a course related to early childhood education</a:t>
            </a:r>
          </a:p>
          <a:p>
            <a:endParaRPr lang="en-US" baseline="0" dirty="0" smtClean="0"/>
          </a:p>
          <a:p>
            <a:r>
              <a:rPr lang="en-US" baseline="0" dirty="0" smtClean="0"/>
              <a:t>Even if the </a:t>
            </a:r>
            <a:r>
              <a:rPr lang="en-US" baseline="0" dirty="0" err="1" smtClean="0"/>
              <a:t>flesch</a:t>
            </a:r>
            <a:r>
              <a:rPr lang="en-US" baseline="0" dirty="0" smtClean="0"/>
              <a:t> score indicate that the module is slightly easier to read</a:t>
            </a:r>
          </a:p>
          <a:p>
            <a:endParaRPr lang="en-US" baseline="0" dirty="0" smtClean="0"/>
          </a:p>
          <a:p>
            <a:r>
              <a:rPr lang="en-US" baseline="0" dirty="0" smtClean="0"/>
              <a:t>The same can be </a:t>
            </a:r>
            <a:r>
              <a:rPr lang="en-US" baseline="0" dirty="0" err="1" smtClean="0"/>
              <a:t>theorised</a:t>
            </a:r>
            <a:r>
              <a:rPr lang="en-US" baseline="0" dirty="0" smtClean="0"/>
              <a:t> for the modules in light blue // that although they are written for a higher level of readers // it is perhaps easier to read than subjects such as educational psychology and management accounting&lt;click&gt;</a:t>
            </a:r>
            <a:endParaRPr lang="en-GB" dirty="0"/>
          </a:p>
        </p:txBody>
      </p:sp>
      <p:sp>
        <p:nvSpPr>
          <p:cNvPr id="4" name="Slide Number Placeholder 3"/>
          <p:cNvSpPr>
            <a:spLocks noGrp="1"/>
          </p:cNvSpPr>
          <p:nvPr>
            <p:ph type="sldNum" sz="quarter" idx="10"/>
          </p:nvPr>
        </p:nvSpPr>
        <p:spPr/>
        <p:txBody>
          <a:bodyPr/>
          <a:lstStyle/>
          <a:p>
            <a:fld id="{D67FC33A-0C4B-4D04-B56A-89BA0D0DC747}" type="slidenum">
              <a:rPr lang="en-US" smtClean="0"/>
              <a:t>14</a:t>
            </a:fld>
            <a:endParaRPr lang="en-US"/>
          </a:p>
        </p:txBody>
      </p:sp>
    </p:spTree>
    <p:extLst>
      <p:ext uri="{BB962C8B-B14F-4D97-AF65-F5344CB8AC3E}">
        <p14:creationId xmlns:p14="http://schemas.microsoft.com/office/powerpoint/2010/main" val="11519881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en-US" baseline="0" dirty="0" smtClean="0"/>
              <a:t> to conclude // based on the findings of our research, we find that //</a:t>
            </a:r>
          </a:p>
          <a:p>
            <a:endParaRPr lang="en-US" baseline="0" dirty="0" smtClean="0"/>
          </a:p>
          <a:p>
            <a:r>
              <a:rPr lang="en-US" baseline="0" dirty="0" smtClean="0"/>
              <a:t>OUM modules are generally pitched at the instructional and independent levels of readability // which is appropriate for students taking distance education.</a:t>
            </a:r>
          </a:p>
          <a:p>
            <a:endParaRPr lang="en-US" baseline="0" dirty="0" smtClean="0"/>
          </a:p>
          <a:p>
            <a:r>
              <a:rPr lang="en-US" baseline="0" dirty="0" smtClean="0"/>
              <a:t>We also found out // to our delight // that readability is an aspect of quality that is already incorporated into the QA processes at CIDT // perhaps on a subconscious level.</a:t>
            </a:r>
          </a:p>
          <a:p>
            <a:endParaRPr lang="en-US" baseline="0" dirty="0" smtClean="0"/>
          </a:p>
          <a:p>
            <a:r>
              <a:rPr lang="en-US" baseline="0" dirty="0" smtClean="0"/>
              <a:t>Thus, this study indicate that readability does not seem to be a cause for concern with regards to OUM students’ performances.</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D67FC33A-0C4B-4D04-B56A-89BA0D0DC747}" type="slidenum">
              <a:rPr lang="en-US" smtClean="0"/>
              <a:t>15</a:t>
            </a:fld>
            <a:endParaRPr lang="en-US"/>
          </a:p>
        </p:txBody>
      </p:sp>
    </p:spTree>
    <p:extLst>
      <p:ext uri="{BB962C8B-B14F-4D97-AF65-F5344CB8AC3E}">
        <p14:creationId xmlns:p14="http://schemas.microsoft.com/office/powerpoint/2010/main" val="418980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conclusions of this research is by no means definitive as they are limited by the scope of the study // Thus, if we were to repeat this research // I recommend that the following be added into the parameters to be examined:</a:t>
            </a:r>
          </a:p>
          <a:p>
            <a:endParaRPr lang="en-US" baseline="0" dirty="0" smtClean="0"/>
          </a:p>
          <a:p>
            <a:r>
              <a:rPr lang="en-US" baseline="0" dirty="0" smtClean="0"/>
              <a:t>One // Finding a larger and more representative sample size with regards to student population and number of modules examined</a:t>
            </a:r>
          </a:p>
          <a:p>
            <a:endParaRPr lang="en-US" baseline="0" dirty="0" smtClean="0"/>
          </a:p>
          <a:p>
            <a:r>
              <a:rPr lang="en-US" baseline="0" dirty="0" smtClean="0"/>
              <a:t>Two // Using two or more readability formulae // such as </a:t>
            </a:r>
            <a:r>
              <a:rPr lang="en-US" baseline="0" dirty="0" err="1" smtClean="0"/>
              <a:t>Flesch</a:t>
            </a:r>
            <a:r>
              <a:rPr lang="en-US" baseline="0" dirty="0" smtClean="0"/>
              <a:t> in conjunction with SMOG Grade and Gunning’s Fog Index</a:t>
            </a:r>
          </a:p>
          <a:p>
            <a:endParaRPr lang="en-US" baseline="0" dirty="0" smtClean="0"/>
          </a:p>
          <a:p>
            <a:r>
              <a:rPr lang="en-US" baseline="0" dirty="0" smtClean="0"/>
              <a:t>Three // Find ways to account for or measure readability of </a:t>
            </a:r>
            <a:r>
              <a:rPr lang="en-US" baseline="0" dirty="0" err="1" smtClean="0"/>
              <a:t>specialised</a:t>
            </a:r>
            <a:r>
              <a:rPr lang="en-US" baseline="0" dirty="0" smtClean="0"/>
              <a:t> subjects and to consider learner’s prior knowledge</a:t>
            </a:r>
          </a:p>
          <a:p>
            <a:endParaRPr lang="en-US" baseline="0" dirty="0" smtClean="0"/>
          </a:p>
          <a:p>
            <a:r>
              <a:rPr lang="en-US" baseline="0" dirty="0" smtClean="0"/>
              <a:t>Four // </a:t>
            </a:r>
            <a:r>
              <a:rPr lang="en-US" baseline="0" dirty="0" err="1" smtClean="0"/>
              <a:t>Normalisation</a:t>
            </a:r>
            <a:r>
              <a:rPr lang="en-US" baseline="0" dirty="0" smtClean="0"/>
              <a:t> of exam marks to ensure that the mean for all courses are equal</a:t>
            </a:r>
          </a:p>
          <a:p>
            <a:endParaRPr lang="en-US" baseline="0" dirty="0" smtClean="0"/>
          </a:p>
          <a:p>
            <a:r>
              <a:rPr lang="en-US" baseline="0" dirty="0" smtClean="0"/>
              <a:t>And</a:t>
            </a:r>
          </a:p>
          <a:p>
            <a:endParaRPr lang="en-US" baseline="0" dirty="0" smtClean="0"/>
          </a:p>
          <a:p>
            <a:r>
              <a:rPr lang="en-US" baseline="0" dirty="0" smtClean="0"/>
              <a:t>Five // To also survey or assess a sample group of actual learners for their readability level.</a:t>
            </a:r>
          </a:p>
          <a:p>
            <a:endParaRPr lang="en-US" baseline="0" dirty="0" smtClean="0"/>
          </a:p>
          <a:p>
            <a:r>
              <a:rPr lang="en-US" baseline="0" dirty="0" smtClean="0"/>
              <a:t>The last bit is important for ODL due to the flexible entry system // so the learners’ actual readability may not necessarily match up to the standard measurements of the instruments</a:t>
            </a:r>
          </a:p>
          <a:p>
            <a:endParaRPr lang="en-US" baseline="0" dirty="0" smtClean="0"/>
          </a:p>
          <a:p>
            <a:r>
              <a:rPr lang="en-GB" baseline="0" dirty="0" smtClean="0"/>
              <a:t>Such undertaking would necessitate lengthier preparation time and more work in data gathering, preferably over the duration of two or more consecutive semesters. Doing this could potentially yield more accurate estimates, more variables to compare, and thus, lend more confidence into the analyses of the relationship between readability and student performance in OUM modules.</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D67FC33A-0C4B-4D04-B56A-89BA0D0DC747}" type="slidenum">
              <a:rPr lang="en-US" smtClean="0"/>
              <a:t>16</a:t>
            </a:fld>
            <a:endParaRPr lang="en-US"/>
          </a:p>
        </p:txBody>
      </p:sp>
    </p:spTree>
    <p:extLst>
      <p:ext uri="{BB962C8B-B14F-4D97-AF65-F5344CB8AC3E}">
        <p14:creationId xmlns:p14="http://schemas.microsoft.com/office/powerpoint/2010/main" val="418980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Listed</a:t>
            </a:r>
            <a:r>
              <a:rPr lang="en-US" baseline="0" dirty="0" smtClean="0"/>
              <a:t> here are the contact details of the people involved in this research, should you feel that you’d like to get in touch.</a:t>
            </a:r>
          </a:p>
          <a:p>
            <a:endParaRPr lang="en-US" baseline="0" dirty="0" smtClean="0"/>
          </a:p>
          <a:p>
            <a:r>
              <a:rPr lang="en-US" baseline="0" dirty="0" smtClean="0"/>
              <a:t>But if you have any question now / I’d be more than happy to answer you.</a:t>
            </a:r>
          </a:p>
          <a:p>
            <a:endParaRPr lang="en-US" baseline="0" dirty="0" smtClean="0"/>
          </a:p>
          <a:p>
            <a:r>
              <a:rPr lang="en-US" baseline="0" dirty="0" smtClean="0"/>
              <a:t>Thank you.</a:t>
            </a:r>
            <a:endParaRPr lang="en-GB" dirty="0"/>
          </a:p>
        </p:txBody>
      </p:sp>
      <p:sp>
        <p:nvSpPr>
          <p:cNvPr id="4" name="Slide Number Placeholder 3"/>
          <p:cNvSpPr>
            <a:spLocks noGrp="1"/>
          </p:cNvSpPr>
          <p:nvPr>
            <p:ph type="sldNum" sz="quarter" idx="10"/>
          </p:nvPr>
        </p:nvSpPr>
        <p:spPr/>
        <p:txBody>
          <a:bodyPr/>
          <a:lstStyle/>
          <a:p>
            <a:fld id="{D67FC33A-0C4B-4D04-B56A-89BA0D0DC747}" type="slidenum">
              <a:rPr lang="en-US" smtClean="0"/>
              <a:t>17</a:t>
            </a:fld>
            <a:endParaRPr lang="en-US"/>
          </a:p>
        </p:txBody>
      </p:sp>
    </p:spTree>
    <p:extLst>
      <p:ext uri="{BB962C8B-B14F-4D97-AF65-F5344CB8AC3E}">
        <p14:creationId xmlns:p14="http://schemas.microsoft.com/office/powerpoint/2010/main" val="1539311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noProof="0" dirty="0" smtClean="0"/>
              <a:t>Now, I should explain why readability / MATTERS to us at C I D T.</a:t>
            </a:r>
            <a:endParaRPr lang="en-GB" baseline="0" noProof="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noProof="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noProof="0" dirty="0" smtClean="0"/>
              <a:t>In the past, when we developed these modules // we would assess the quality of the content based on the contents themselves, the language use and instructional design. </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noProof="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noProof="0" dirty="0" smtClean="0"/>
              <a:t>Readability, on the other hand, was not an explicitly stated aspect of the QA process // Thus, the intention of the research was to find out if readability // should be one more aspect of Quality to be concerned with.</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noProof="0" dirty="0" smtClean="0"/>
              <a:t>&lt;click&gt;</a:t>
            </a:r>
            <a:endParaRPr lang="en-GB" baseline="0" noProof="0" dirty="0" smtClean="0"/>
          </a:p>
          <a:p>
            <a:endParaRPr lang="en-GB" dirty="0"/>
          </a:p>
        </p:txBody>
      </p:sp>
      <p:sp>
        <p:nvSpPr>
          <p:cNvPr id="4" name="Slide Number Placeholder 3"/>
          <p:cNvSpPr>
            <a:spLocks noGrp="1"/>
          </p:cNvSpPr>
          <p:nvPr>
            <p:ph type="sldNum" sz="quarter" idx="10"/>
          </p:nvPr>
        </p:nvSpPr>
        <p:spPr/>
        <p:txBody>
          <a:bodyPr/>
          <a:lstStyle/>
          <a:p>
            <a:fld id="{D67FC33A-0C4B-4D04-B56A-89BA0D0DC747}" type="slidenum">
              <a:rPr lang="en-US" smtClean="0"/>
              <a:t>2</a:t>
            </a:fld>
            <a:endParaRPr lang="en-US"/>
          </a:p>
        </p:txBody>
      </p:sp>
    </p:spTree>
    <p:extLst>
      <p:ext uri="{BB962C8B-B14F-4D97-AF65-F5344CB8AC3E}">
        <p14:creationId xmlns:p14="http://schemas.microsoft.com/office/powerpoint/2010/main" val="3614208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a:t>
            </a:r>
            <a:r>
              <a:rPr lang="en-US" baseline="0" dirty="0" smtClean="0"/>
              <a:t> we move further, I should also explain the context in which we would talk about readability.</a:t>
            </a:r>
            <a:endParaRPr lang="en-US" dirty="0" smtClean="0"/>
          </a:p>
          <a:p>
            <a:endParaRPr lang="en-US" dirty="0" smtClean="0"/>
          </a:p>
          <a:p>
            <a:r>
              <a:rPr lang="en-US" dirty="0" smtClean="0"/>
              <a:t>It is not</a:t>
            </a:r>
            <a:r>
              <a:rPr lang="en-US" baseline="0" dirty="0" smtClean="0"/>
              <a:t> LEGIBILITY, or how well you see the letters and read the words.</a:t>
            </a:r>
          </a:p>
          <a:p>
            <a:endParaRPr lang="en-US" baseline="0" dirty="0" smtClean="0"/>
          </a:p>
          <a:p>
            <a:r>
              <a:rPr lang="en-US" baseline="0" dirty="0" smtClean="0"/>
              <a:t>As in this example &lt;click&gt;</a:t>
            </a:r>
            <a:endParaRPr lang="en-GB" dirty="0"/>
          </a:p>
        </p:txBody>
      </p:sp>
      <p:sp>
        <p:nvSpPr>
          <p:cNvPr id="4" name="Slide Number Placeholder 3"/>
          <p:cNvSpPr>
            <a:spLocks noGrp="1"/>
          </p:cNvSpPr>
          <p:nvPr>
            <p:ph type="sldNum" sz="quarter" idx="10"/>
          </p:nvPr>
        </p:nvSpPr>
        <p:spPr/>
        <p:txBody>
          <a:bodyPr/>
          <a:lstStyle/>
          <a:p>
            <a:fld id="{D67FC33A-0C4B-4D04-B56A-89BA0D0DC747}" type="slidenum">
              <a:rPr lang="en-US" smtClean="0"/>
              <a:t>3</a:t>
            </a:fld>
            <a:endParaRPr lang="en-US"/>
          </a:p>
        </p:txBody>
      </p:sp>
    </p:spTree>
    <p:extLst>
      <p:ext uri="{BB962C8B-B14F-4D97-AF65-F5344CB8AC3E}">
        <p14:creationId xmlns:p14="http://schemas.microsoft.com/office/powerpoint/2010/main" val="2369598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the punctuations</a:t>
            </a:r>
            <a:r>
              <a:rPr lang="en-US" baseline="0" dirty="0" smtClean="0"/>
              <a:t> here are awkward and possibly unnecessary. Nevertheless // this is still readable. &lt;click&gt;.</a:t>
            </a:r>
            <a:endParaRPr lang="en-GB" dirty="0"/>
          </a:p>
        </p:txBody>
      </p:sp>
      <p:sp>
        <p:nvSpPr>
          <p:cNvPr id="4" name="Slide Number Placeholder 3"/>
          <p:cNvSpPr>
            <a:spLocks noGrp="1"/>
          </p:cNvSpPr>
          <p:nvPr>
            <p:ph type="sldNum" sz="quarter" idx="10"/>
          </p:nvPr>
        </p:nvSpPr>
        <p:spPr/>
        <p:txBody>
          <a:bodyPr/>
          <a:lstStyle/>
          <a:p>
            <a:fld id="{D67FC33A-0C4B-4D04-B56A-89BA0D0DC747}" type="slidenum">
              <a:rPr lang="en-US" smtClean="0"/>
              <a:t>4</a:t>
            </a:fld>
            <a:endParaRPr lang="en-US"/>
          </a:p>
        </p:txBody>
      </p:sp>
    </p:spTree>
    <p:extLst>
      <p:ext uri="{BB962C8B-B14F-4D97-AF65-F5344CB8AC3E}">
        <p14:creationId xmlns:p14="http://schemas.microsoft.com/office/powerpoint/2010/main" val="1009556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we talk about readability // we’re actually referring to a measure of how well a reader can understand a set of texts.</a:t>
            </a:r>
          </a:p>
          <a:p>
            <a:endParaRPr lang="en-US" baseline="0" dirty="0" smtClean="0"/>
          </a:p>
          <a:p>
            <a:r>
              <a:rPr lang="en-US" baseline="0" dirty="0" smtClean="0"/>
              <a:t>Factors that determine readability include &lt;click&gt; &lt;click&gt; and &lt;click&gt;</a:t>
            </a:r>
          </a:p>
          <a:p>
            <a:endParaRPr lang="en-US" baseline="0" dirty="0" smtClean="0"/>
          </a:p>
          <a:p>
            <a:r>
              <a:rPr lang="en-US" baseline="0" dirty="0" smtClean="0"/>
              <a:t>Passage lengths // choice of words // and, the level of experience of the reader.</a:t>
            </a:r>
          </a:p>
          <a:p>
            <a:endParaRPr lang="en-US" baseline="0" dirty="0" smtClean="0"/>
          </a:p>
          <a:p>
            <a:r>
              <a:rPr lang="en-US" baseline="0" dirty="0" smtClean="0"/>
              <a:t>So, I might say that texts which are easily read by a high school student and adults // might not be so readable to an elementary school child because of these factors. </a:t>
            </a:r>
          </a:p>
          <a:p>
            <a:endParaRPr lang="en-US" baseline="0" dirty="0" smtClean="0"/>
          </a:p>
          <a:p>
            <a:r>
              <a:rPr lang="en-US" baseline="0" dirty="0" smtClean="0"/>
              <a:t>On the next slide, I’ll mention the reason, or background, on why we decided to focus on readability. &lt;click&gt;</a:t>
            </a:r>
          </a:p>
          <a:p>
            <a:endParaRPr lang="en-US" baseline="0" dirty="0" smtClean="0"/>
          </a:p>
          <a:p>
            <a:endParaRPr lang="en-GB" dirty="0"/>
          </a:p>
        </p:txBody>
      </p:sp>
      <p:sp>
        <p:nvSpPr>
          <p:cNvPr id="4" name="Slide Number Placeholder 3"/>
          <p:cNvSpPr>
            <a:spLocks noGrp="1"/>
          </p:cNvSpPr>
          <p:nvPr>
            <p:ph type="sldNum" sz="quarter" idx="10"/>
          </p:nvPr>
        </p:nvSpPr>
        <p:spPr/>
        <p:txBody>
          <a:bodyPr/>
          <a:lstStyle/>
          <a:p>
            <a:fld id="{D67FC33A-0C4B-4D04-B56A-89BA0D0DC747}" type="slidenum">
              <a:rPr lang="en-US" smtClean="0"/>
              <a:t>5</a:t>
            </a:fld>
            <a:endParaRPr lang="en-US"/>
          </a:p>
        </p:txBody>
      </p:sp>
    </p:spTree>
    <p:extLst>
      <p:ext uri="{BB962C8B-B14F-4D97-AF65-F5344CB8AC3E}">
        <p14:creationId xmlns:p14="http://schemas.microsoft.com/office/powerpoint/2010/main" val="23695989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graph here is one of the triggers of the research into readability.</a:t>
            </a:r>
          </a:p>
          <a:p>
            <a:endParaRPr lang="en-US" baseline="0" dirty="0" smtClean="0"/>
          </a:p>
          <a:p>
            <a:r>
              <a:rPr lang="en-US" baseline="0" dirty="0" smtClean="0"/>
              <a:t>The lower series are two lines // blue and purple</a:t>
            </a:r>
          </a:p>
          <a:p>
            <a:endParaRPr lang="en-US" baseline="0" dirty="0" smtClean="0"/>
          </a:p>
          <a:p>
            <a:r>
              <a:rPr lang="en-US" baseline="0" dirty="0" smtClean="0"/>
              <a:t>In blue // representing the number of students that signed up with OUM // is around the seven thousand mark upwards // and growing steadily annually.</a:t>
            </a:r>
          </a:p>
          <a:p>
            <a:endParaRPr lang="en-US" baseline="0" dirty="0" smtClean="0"/>
          </a:p>
          <a:p>
            <a:r>
              <a:rPr lang="en-US" baseline="0" dirty="0" smtClean="0"/>
              <a:t>The other series in purple // is fairly consistent with the blue line except for 2014 // these represent students graduating each year</a:t>
            </a:r>
          </a:p>
          <a:p>
            <a:endParaRPr lang="en-US" baseline="0" dirty="0" smtClean="0"/>
          </a:p>
          <a:p>
            <a:r>
              <a:rPr lang="en-US" baseline="0" dirty="0" smtClean="0"/>
              <a:t>Now, the top set show the total number of students that are actively taking courses // and it is a downward trend </a:t>
            </a:r>
          </a:p>
          <a:p>
            <a:endParaRPr lang="en-US" baseline="0" dirty="0" smtClean="0"/>
          </a:p>
          <a:p>
            <a:r>
              <a:rPr lang="en-US" baseline="0" dirty="0" smtClean="0"/>
              <a:t>This is worrying for OUM because // we want learners who signed up to complete their studies and graduate. &lt;click&gt;</a:t>
            </a:r>
            <a:endParaRPr lang="en-GB" dirty="0"/>
          </a:p>
        </p:txBody>
      </p:sp>
      <p:sp>
        <p:nvSpPr>
          <p:cNvPr id="4" name="Slide Number Placeholder 3"/>
          <p:cNvSpPr>
            <a:spLocks noGrp="1"/>
          </p:cNvSpPr>
          <p:nvPr>
            <p:ph type="sldNum" sz="quarter" idx="10"/>
          </p:nvPr>
        </p:nvSpPr>
        <p:spPr/>
        <p:txBody>
          <a:bodyPr/>
          <a:lstStyle/>
          <a:p>
            <a:fld id="{D67FC33A-0C4B-4D04-B56A-89BA0D0DC747}" type="slidenum">
              <a:rPr lang="en-US" smtClean="0"/>
              <a:t>6</a:t>
            </a:fld>
            <a:endParaRPr lang="en-US"/>
          </a:p>
        </p:txBody>
      </p:sp>
    </p:spTree>
    <p:extLst>
      <p:ext uri="{BB962C8B-B14F-4D97-AF65-F5344CB8AC3E}">
        <p14:creationId xmlns:p14="http://schemas.microsoft.com/office/powerpoint/2010/main" val="412696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the</a:t>
            </a:r>
            <a:r>
              <a:rPr lang="en-US" baseline="0" dirty="0" smtClean="0"/>
              <a:t> growing attrition of learners is a trend that OUM must monitor.</a:t>
            </a:r>
          </a:p>
          <a:p>
            <a:endParaRPr lang="en-US" baseline="0" dirty="0" smtClean="0"/>
          </a:p>
          <a:p>
            <a:r>
              <a:rPr lang="en-US" baseline="0" dirty="0" smtClean="0"/>
              <a:t>But CIDT / as a department within the university // should also find out if the quality of our modules play a part in this trend.</a:t>
            </a:r>
          </a:p>
          <a:p>
            <a:endParaRPr lang="en-US" baseline="0" dirty="0" smtClean="0"/>
          </a:p>
          <a:p>
            <a:r>
              <a:rPr lang="en-US" baseline="0" dirty="0" smtClean="0"/>
              <a:t>Why investigate readability? It is simply something which we thought would be interesting to find out since / as I mentioned earlier // it is an aspect that we haven’t considered before.</a:t>
            </a:r>
          </a:p>
          <a:p>
            <a:endParaRPr lang="en-US" baseline="0" dirty="0" smtClean="0"/>
          </a:p>
          <a:p>
            <a:r>
              <a:rPr lang="en-US" baseline="0" dirty="0" smtClean="0"/>
              <a:t>On that note &lt;click&gt;</a:t>
            </a:r>
            <a:endParaRPr lang="en-GB" dirty="0"/>
          </a:p>
        </p:txBody>
      </p:sp>
      <p:sp>
        <p:nvSpPr>
          <p:cNvPr id="4" name="Slide Number Placeholder 3"/>
          <p:cNvSpPr>
            <a:spLocks noGrp="1"/>
          </p:cNvSpPr>
          <p:nvPr>
            <p:ph type="sldNum" sz="quarter" idx="10"/>
          </p:nvPr>
        </p:nvSpPr>
        <p:spPr/>
        <p:txBody>
          <a:bodyPr/>
          <a:lstStyle/>
          <a:p>
            <a:fld id="{D67FC33A-0C4B-4D04-B56A-89BA0D0DC747}" type="slidenum">
              <a:rPr lang="en-US" smtClean="0"/>
              <a:t>7</a:t>
            </a:fld>
            <a:endParaRPr lang="en-US"/>
          </a:p>
        </p:txBody>
      </p:sp>
    </p:spTree>
    <p:extLst>
      <p:ext uri="{BB962C8B-B14F-4D97-AF65-F5344CB8AC3E}">
        <p14:creationId xmlns:p14="http://schemas.microsoft.com/office/powerpoint/2010/main" val="6060523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come to the two questions that we’d use to achieve the objectives of this research. &lt;click&gt;</a:t>
            </a:r>
          </a:p>
          <a:p>
            <a:endParaRPr lang="en-US" baseline="0" dirty="0" smtClean="0"/>
          </a:p>
          <a:p>
            <a:r>
              <a:rPr lang="en-US" baseline="0" dirty="0" smtClean="0"/>
              <a:t>The first of two is // what is the readability level of OUM modules?</a:t>
            </a:r>
          </a:p>
          <a:p>
            <a:endParaRPr lang="en-US" baseline="0" dirty="0" smtClean="0"/>
          </a:p>
          <a:p>
            <a:r>
              <a:rPr lang="en-US" baseline="0" dirty="0" smtClean="0"/>
              <a:t>The objective here is to determine if our modules are written at readability levels that are appropriate for university students. &lt;click&gt;</a:t>
            </a:r>
          </a:p>
          <a:p>
            <a:endParaRPr lang="en-US" baseline="0" dirty="0" smtClean="0"/>
          </a:p>
          <a:p>
            <a:r>
              <a:rPr lang="en-US" baseline="0" dirty="0" smtClean="0"/>
              <a:t>Next question would try to find out // If there a significant link between readability levels and students’ performance.</a:t>
            </a:r>
          </a:p>
          <a:p>
            <a:endParaRPr lang="en-US" baseline="0" dirty="0" smtClean="0"/>
          </a:p>
          <a:p>
            <a:r>
              <a:rPr lang="en-US" baseline="0" dirty="0" smtClean="0"/>
              <a:t>By answering the second question // we’d be able to infer whether students’ attrition was affected by the difficulty in reading our modules.</a:t>
            </a:r>
          </a:p>
          <a:p>
            <a:endParaRPr lang="en-US" baseline="0" dirty="0" smtClean="0"/>
          </a:p>
          <a:p>
            <a:r>
              <a:rPr lang="en-US" baseline="0" dirty="0" smtClean="0"/>
              <a:t>Because / a previous research by the UK open university on their foundation courses have found that a mismatch between reading skills and the readability level of course materials is linked to students’ academic progress and drop out rate. &lt;click&gt;</a:t>
            </a:r>
            <a:endParaRPr lang="en-GB" dirty="0"/>
          </a:p>
        </p:txBody>
      </p:sp>
      <p:sp>
        <p:nvSpPr>
          <p:cNvPr id="4" name="Slide Number Placeholder 3"/>
          <p:cNvSpPr>
            <a:spLocks noGrp="1"/>
          </p:cNvSpPr>
          <p:nvPr>
            <p:ph type="sldNum" sz="quarter" idx="10"/>
          </p:nvPr>
        </p:nvSpPr>
        <p:spPr/>
        <p:txBody>
          <a:bodyPr/>
          <a:lstStyle/>
          <a:p>
            <a:fld id="{D67FC33A-0C4B-4D04-B56A-89BA0D0DC747}" type="slidenum">
              <a:rPr lang="en-US" smtClean="0"/>
              <a:t>8</a:t>
            </a:fld>
            <a:endParaRPr lang="en-US"/>
          </a:p>
        </p:txBody>
      </p:sp>
    </p:spTree>
    <p:extLst>
      <p:ext uri="{BB962C8B-B14F-4D97-AF65-F5344CB8AC3E}">
        <p14:creationId xmlns:p14="http://schemas.microsoft.com/office/powerpoint/2010/main" val="18241566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Ideally,</a:t>
            </a:r>
            <a:r>
              <a:rPr lang="en-US" baseline="0" dirty="0" smtClean="0"/>
              <a:t> this research should use a systematic sampling of OUM modules // but due to a number of constraints // which included time and limitation of our instrument // we have decided on a semi-random sampling of OUM modules based on these criteria //</a:t>
            </a:r>
          </a:p>
          <a:p>
            <a:endParaRPr lang="en-US" baseline="0" dirty="0" smtClean="0"/>
          </a:p>
          <a:p>
            <a:r>
              <a:rPr lang="en-US" baseline="0" dirty="0" smtClean="0"/>
              <a:t>The first criteria takes modules where the recorded averages of students scoring in exams of either very high marks or low marks // this will allow us to assess if there a link between students’ performance and readability</a:t>
            </a:r>
          </a:p>
          <a:p>
            <a:endParaRPr lang="en-US" baseline="0" dirty="0" smtClean="0"/>
          </a:p>
          <a:p>
            <a:r>
              <a:rPr lang="en-US" baseline="0" dirty="0" smtClean="0"/>
              <a:t>Also note that the low scores group of seven also include modules where our faculties have mentioned // that they have high attrition.</a:t>
            </a:r>
          </a:p>
          <a:p>
            <a:endParaRPr lang="en-US" baseline="0" dirty="0" smtClean="0"/>
          </a:p>
          <a:p>
            <a:r>
              <a:rPr lang="en-US" baseline="0" dirty="0" smtClean="0"/>
              <a:t>Meanwhile, Language and text heaviness of the modules have to be taken into consideration due to the instrument that we’d use // as you’d see in the next slide &lt;click&gt;   </a:t>
            </a:r>
          </a:p>
          <a:p>
            <a:endParaRPr lang="en-US" baseline="0" dirty="0" smtClean="0"/>
          </a:p>
          <a:p>
            <a:endParaRPr lang="en-GB" dirty="0"/>
          </a:p>
        </p:txBody>
      </p:sp>
      <p:sp>
        <p:nvSpPr>
          <p:cNvPr id="4" name="Slide Number Placeholder 3"/>
          <p:cNvSpPr>
            <a:spLocks noGrp="1"/>
          </p:cNvSpPr>
          <p:nvPr>
            <p:ph type="sldNum" sz="quarter" idx="10"/>
          </p:nvPr>
        </p:nvSpPr>
        <p:spPr/>
        <p:txBody>
          <a:bodyPr/>
          <a:lstStyle/>
          <a:p>
            <a:fld id="{D67FC33A-0C4B-4D04-B56A-89BA0D0DC747}" type="slidenum">
              <a:rPr lang="en-US" smtClean="0"/>
              <a:t>9</a:t>
            </a:fld>
            <a:endParaRPr lang="en-US"/>
          </a:p>
        </p:txBody>
      </p:sp>
    </p:spTree>
    <p:extLst>
      <p:ext uri="{BB962C8B-B14F-4D97-AF65-F5344CB8AC3E}">
        <p14:creationId xmlns:p14="http://schemas.microsoft.com/office/powerpoint/2010/main" val="813293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fld id="{CC5145BF-0BCA-4495-AC06-D93171D91B92}" type="datetimeFigureOut">
              <a:rPr lang="en-US" smtClean="0"/>
              <a:pPr>
                <a:defRPr/>
              </a:pPr>
              <a:t>3/29/2016</a:t>
            </a:fld>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5E5D53E2-31B4-4716-8478-5E31024AAD52}"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74EF1E5A-0207-4D3B-847F-5162D1625C7C}" type="datetimeFigureOut">
              <a:rPr lang="en-US" smtClean="0"/>
              <a:pPr>
                <a:defRPr/>
              </a:pPr>
              <a:t>3/29/2016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FD7509A-1CF6-4ED3-8FFD-1B596CE49499}"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64B69097-8810-4751-85EC-5F916C86268C}" type="datetimeFigureOut">
              <a:rPr lang="en-US" smtClean="0"/>
              <a:pPr>
                <a:defRPr/>
              </a:pPr>
              <a:t>3/29/2016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5F7D989-A4D4-465E-AB07-9860241FF0D7}"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DF1F5D1-119F-45BF-B365-0C85F64BD270}" type="datetimeFigureOut">
              <a:rPr lang="en-GB" smtClean="0"/>
              <a:t>29/03/2016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EC6F89-FA0F-4399-ACBC-DAEF964242FD}" type="slidenum">
              <a:rPr lang="en-GB" smtClean="0"/>
              <a:t>‹#›</a:t>
            </a:fld>
            <a:endParaRPr lang="en-GB"/>
          </a:p>
        </p:txBody>
      </p:sp>
    </p:spTree>
    <p:extLst>
      <p:ext uri="{BB962C8B-B14F-4D97-AF65-F5344CB8AC3E}">
        <p14:creationId xmlns:p14="http://schemas.microsoft.com/office/powerpoint/2010/main" val="32560288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DF1F5D1-119F-45BF-B365-0C85F64BD270}" type="datetimeFigureOut">
              <a:rPr lang="en-GB" smtClean="0"/>
              <a:t>29/03/2016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EC6F89-FA0F-4399-ACBC-DAEF964242FD}" type="slidenum">
              <a:rPr lang="en-GB" smtClean="0"/>
              <a:t>‹#›</a:t>
            </a:fld>
            <a:endParaRPr lang="en-GB"/>
          </a:p>
        </p:txBody>
      </p:sp>
    </p:spTree>
    <p:extLst>
      <p:ext uri="{BB962C8B-B14F-4D97-AF65-F5344CB8AC3E}">
        <p14:creationId xmlns:p14="http://schemas.microsoft.com/office/powerpoint/2010/main" val="5524410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F1F5D1-119F-45BF-B365-0C85F64BD270}" type="datetimeFigureOut">
              <a:rPr lang="en-GB" smtClean="0"/>
              <a:t>29/03/2016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EC6F89-FA0F-4399-ACBC-DAEF964242FD}" type="slidenum">
              <a:rPr lang="en-GB" smtClean="0"/>
              <a:t>‹#›</a:t>
            </a:fld>
            <a:endParaRPr lang="en-GB"/>
          </a:p>
        </p:txBody>
      </p:sp>
    </p:spTree>
    <p:extLst>
      <p:ext uri="{BB962C8B-B14F-4D97-AF65-F5344CB8AC3E}">
        <p14:creationId xmlns:p14="http://schemas.microsoft.com/office/powerpoint/2010/main" val="39372442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DF1F5D1-119F-45BF-B365-0C85F64BD270}" type="datetimeFigureOut">
              <a:rPr lang="en-GB" smtClean="0"/>
              <a:t>29/03/2016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EC6F89-FA0F-4399-ACBC-DAEF964242FD}" type="slidenum">
              <a:rPr lang="en-GB" smtClean="0"/>
              <a:t>‹#›</a:t>
            </a:fld>
            <a:endParaRPr lang="en-GB"/>
          </a:p>
        </p:txBody>
      </p:sp>
    </p:spTree>
    <p:extLst>
      <p:ext uri="{BB962C8B-B14F-4D97-AF65-F5344CB8AC3E}">
        <p14:creationId xmlns:p14="http://schemas.microsoft.com/office/powerpoint/2010/main" val="33909824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DF1F5D1-119F-45BF-B365-0C85F64BD270}" type="datetimeFigureOut">
              <a:rPr lang="en-GB" smtClean="0"/>
              <a:t>29/03/2016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4EC6F89-FA0F-4399-ACBC-DAEF964242FD}" type="slidenum">
              <a:rPr lang="en-GB" smtClean="0"/>
              <a:t>‹#›</a:t>
            </a:fld>
            <a:endParaRPr lang="en-GB"/>
          </a:p>
        </p:txBody>
      </p:sp>
    </p:spTree>
    <p:extLst>
      <p:ext uri="{BB962C8B-B14F-4D97-AF65-F5344CB8AC3E}">
        <p14:creationId xmlns:p14="http://schemas.microsoft.com/office/powerpoint/2010/main" val="9594117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DF1F5D1-119F-45BF-B365-0C85F64BD270}" type="datetimeFigureOut">
              <a:rPr lang="en-GB" smtClean="0"/>
              <a:t>29/03/2016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4EC6F89-FA0F-4399-ACBC-DAEF964242FD}" type="slidenum">
              <a:rPr lang="en-GB" smtClean="0"/>
              <a:t>‹#›</a:t>
            </a:fld>
            <a:endParaRPr lang="en-GB"/>
          </a:p>
        </p:txBody>
      </p:sp>
    </p:spTree>
    <p:extLst>
      <p:ext uri="{BB962C8B-B14F-4D97-AF65-F5344CB8AC3E}">
        <p14:creationId xmlns:p14="http://schemas.microsoft.com/office/powerpoint/2010/main" val="25325894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1F5D1-119F-45BF-B365-0C85F64BD270}" type="datetimeFigureOut">
              <a:rPr lang="en-GB" smtClean="0"/>
              <a:t>29/03/2016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4EC6F89-FA0F-4399-ACBC-DAEF964242FD}" type="slidenum">
              <a:rPr lang="en-GB" smtClean="0"/>
              <a:t>‹#›</a:t>
            </a:fld>
            <a:endParaRPr lang="en-GB"/>
          </a:p>
        </p:txBody>
      </p:sp>
    </p:spTree>
    <p:extLst>
      <p:ext uri="{BB962C8B-B14F-4D97-AF65-F5344CB8AC3E}">
        <p14:creationId xmlns:p14="http://schemas.microsoft.com/office/powerpoint/2010/main" val="16236271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F1F5D1-119F-45BF-B365-0C85F64BD270}" type="datetimeFigureOut">
              <a:rPr lang="en-GB" smtClean="0"/>
              <a:t>29/03/2016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EC6F89-FA0F-4399-ACBC-DAEF964242FD}" type="slidenum">
              <a:rPr lang="en-GB" smtClean="0"/>
              <a:t>‹#›</a:t>
            </a:fld>
            <a:endParaRPr lang="en-GB"/>
          </a:p>
        </p:txBody>
      </p:sp>
    </p:spTree>
    <p:extLst>
      <p:ext uri="{BB962C8B-B14F-4D97-AF65-F5344CB8AC3E}">
        <p14:creationId xmlns:p14="http://schemas.microsoft.com/office/powerpoint/2010/main" val="3017444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6A02501-91B9-4AD1-A760-F61AA7FDD86C}" type="datetimeFigureOut">
              <a:rPr lang="en-US" smtClean="0"/>
              <a:pPr>
                <a:defRPr/>
              </a:pPr>
              <a:t>3/29/2016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0D276A0-DBBD-4681-8A17-CDDC9F3456E7}"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F1F5D1-119F-45BF-B365-0C85F64BD270}" type="datetimeFigureOut">
              <a:rPr lang="en-GB" smtClean="0"/>
              <a:t>29/03/2016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EC6F89-FA0F-4399-ACBC-DAEF964242FD}" type="slidenum">
              <a:rPr lang="en-GB" smtClean="0"/>
              <a:t>‹#›</a:t>
            </a:fld>
            <a:endParaRPr lang="en-GB"/>
          </a:p>
        </p:txBody>
      </p:sp>
    </p:spTree>
    <p:extLst>
      <p:ext uri="{BB962C8B-B14F-4D97-AF65-F5344CB8AC3E}">
        <p14:creationId xmlns:p14="http://schemas.microsoft.com/office/powerpoint/2010/main" val="4189459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DF1F5D1-119F-45BF-B365-0C85F64BD270}" type="datetimeFigureOut">
              <a:rPr lang="en-GB" smtClean="0"/>
              <a:t>29/03/2016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EC6F89-FA0F-4399-ACBC-DAEF964242FD}" type="slidenum">
              <a:rPr lang="en-GB" smtClean="0"/>
              <a:t>‹#›</a:t>
            </a:fld>
            <a:endParaRPr lang="en-GB"/>
          </a:p>
        </p:txBody>
      </p:sp>
    </p:spTree>
    <p:extLst>
      <p:ext uri="{BB962C8B-B14F-4D97-AF65-F5344CB8AC3E}">
        <p14:creationId xmlns:p14="http://schemas.microsoft.com/office/powerpoint/2010/main" val="15650120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DF1F5D1-119F-45BF-B365-0C85F64BD270}" type="datetimeFigureOut">
              <a:rPr lang="en-GB" smtClean="0"/>
              <a:t>29/03/2016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EC6F89-FA0F-4399-ACBC-DAEF964242FD}" type="slidenum">
              <a:rPr lang="en-GB" smtClean="0"/>
              <a:t>‹#›</a:t>
            </a:fld>
            <a:endParaRPr lang="en-GB"/>
          </a:p>
        </p:txBody>
      </p:sp>
    </p:spTree>
    <p:extLst>
      <p:ext uri="{BB962C8B-B14F-4D97-AF65-F5344CB8AC3E}">
        <p14:creationId xmlns:p14="http://schemas.microsoft.com/office/powerpoint/2010/main" val="3677981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DA9D5467-C4C7-4010-9DE6-2E7F487CCBE5}" type="datetimeFigureOut">
              <a:rPr lang="en-US" smtClean="0"/>
              <a:pPr>
                <a:defRPr/>
              </a:pPr>
              <a:t>3/29/2016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4100136-4B9D-4244-819D-4EEADEEBAF58}"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6CBB2273-30FC-4BE0-BAA0-FD869742E8DB}" type="datetimeFigureOut">
              <a:rPr lang="en-US" smtClean="0"/>
              <a:pPr>
                <a:defRPr/>
              </a:pPr>
              <a:t>3/29/2016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3C06F7C-9306-4783-B4C0-CDC7F998D732}"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BB20DC7F-A1A0-41D2-9D04-D73A2E056274}" type="datetimeFigureOut">
              <a:rPr lang="en-US" smtClean="0"/>
              <a:pPr>
                <a:defRPr/>
              </a:pPr>
              <a:t>3/29/2016</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F7D8D30-D4F0-4828-B497-26289E9297DE}"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7D861CBB-72FA-4146-99DB-19C90EBBD3F2}" type="datetimeFigureOut">
              <a:rPr lang="en-US" smtClean="0"/>
              <a:pPr>
                <a:defRPr/>
              </a:pPr>
              <a:t>3/29/2016</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7AD8FCA7-D2A1-4E16-91F8-C3DBBA658E02}"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1EB4FEE-4550-4693-8769-DB82623B49E2}" type="datetimeFigureOut">
              <a:rPr lang="en-US" smtClean="0"/>
              <a:pPr>
                <a:defRPr/>
              </a:pPr>
              <a:t>3/29/2016</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E61A2A7C-D561-4A5D-BAF4-7F7B8E243EFF}"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5E8B9206-C7E9-42F3-9449-822A25AA883C}" type="datetimeFigureOut">
              <a:rPr lang="en-US" smtClean="0"/>
              <a:pPr>
                <a:defRPr/>
              </a:pPr>
              <a:t>3/29/2016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FAF7B36-D255-4341-BD2D-5C7A30712A19}"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EF02678A-BA84-4781-A835-B804B3F1B924}" type="datetimeFigureOut">
              <a:rPr lang="en-US" smtClean="0"/>
              <a:pPr>
                <a:defRPr/>
              </a:pPr>
              <a:t>3/29/2016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186E650B-259F-4B9E-B51E-5DC1F2BBF91B}"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D8D266AA-BA50-436D-8B5F-3067C8E5C45A}" type="datetimeFigureOut">
              <a:rPr lang="en-US" smtClean="0"/>
              <a:pPr>
                <a:defRPr/>
              </a:pPr>
              <a:t>3/29/2016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4584C422-C6E2-4C46-8629-9BD836749D2D}"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04" r:id="rId1"/>
    <p:sldLayoutId id="2147484005" r:id="rId2"/>
    <p:sldLayoutId id="2147484006" r:id="rId3"/>
    <p:sldLayoutId id="2147484007" r:id="rId4"/>
    <p:sldLayoutId id="2147484008" r:id="rId5"/>
    <p:sldLayoutId id="2147484009" r:id="rId6"/>
    <p:sldLayoutId id="2147484010" r:id="rId7"/>
    <p:sldLayoutId id="2147484011" r:id="rId8"/>
    <p:sldLayoutId id="2147484012" r:id="rId9"/>
    <p:sldLayoutId id="2147484013" r:id="rId10"/>
    <p:sldLayoutId id="2147484014"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1F5D1-119F-45BF-B365-0C85F64BD270}" type="datetimeFigureOut">
              <a:rPr lang="en-GB" smtClean="0"/>
              <a:t>29/03/2016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EC6F89-FA0F-4399-ACBC-DAEF964242FD}" type="slidenum">
              <a:rPr lang="en-GB" smtClean="0"/>
              <a:t>‹#›</a:t>
            </a:fld>
            <a:endParaRPr lang="en-GB"/>
          </a:p>
        </p:txBody>
      </p:sp>
    </p:spTree>
    <p:extLst>
      <p:ext uri="{BB962C8B-B14F-4D97-AF65-F5344CB8AC3E}">
        <p14:creationId xmlns:p14="http://schemas.microsoft.com/office/powerpoint/2010/main" val="3811396853"/>
      </p:ext>
    </p:extLst>
  </p:cSld>
  <p:clrMap bg1="lt1" tx1="dk1" bg2="lt2" tx2="dk2" accent1="accent1" accent2="accent2" accent3="accent3" accent4="accent4" accent5="accent5" accent6="accent6" hlink="hlink" folHlink="folHlink"/>
  <p:sldLayoutIdLst>
    <p:sldLayoutId id="2147484016" r:id="rId1"/>
    <p:sldLayoutId id="2147484017" r:id="rId2"/>
    <p:sldLayoutId id="2147484018" r:id="rId3"/>
    <p:sldLayoutId id="2147484019" r:id="rId4"/>
    <p:sldLayoutId id="2147484020" r:id="rId5"/>
    <p:sldLayoutId id="2147484021" r:id="rId6"/>
    <p:sldLayoutId id="2147484022" r:id="rId7"/>
    <p:sldLayoutId id="2147484023" r:id="rId8"/>
    <p:sldLayoutId id="2147484024" r:id="rId9"/>
    <p:sldLayoutId id="2147484025" r:id="rId10"/>
    <p:sldLayoutId id="2147484026"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10.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diagramQuickStyle" Target="../diagrams/quickStyle1.xml"/><Relationship Id="rId5" Type="http://schemas.openxmlformats.org/officeDocument/2006/relationships/diagramLayout" Target="../diagrams/layout1.xml"/><Relationship Id="rId10" Type="http://schemas.openxmlformats.org/officeDocument/2006/relationships/image" Target="../media/image5.emf"/><Relationship Id="rId4" Type="http://schemas.openxmlformats.org/officeDocument/2006/relationships/diagramData" Target="../diagrams/data1.xml"/><Relationship Id="rId9" Type="http://schemas.openxmlformats.org/officeDocument/2006/relationships/package" Target="../embeddings/Microsoft_Word_Document2.docx"/></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7.emf"/><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package" Target="../embeddings/Microsoft_Word_Document4.docx"/><Relationship Id="rId5" Type="http://schemas.openxmlformats.org/officeDocument/2006/relationships/image" Target="../media/image6.emf"/><Relationship Id="rId4" Type="http://schemas.openxmlformats.org/officeDocument/2006/relationships/package" Target="../embeddings/Microsoft_Excel_Worksheet3.xlsx"/></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360" y="1039368"/>
            <a:ext cx="8229600" cy="1143000"/>
          </a:xfrm>
        </p:spPr>
        <p:txBody>
          <a:bodyPr>
            <a:normAutofit fontScale="90000"/>
          </a:bodyPr>
          <a:lstStyle/>
          <a:p>
            <a:r>
              <a:rPr lang="en-US" b="1" dirty="0" smtClean="0"/>
              <a:t>Centre for Instructional Design </a:t>
            </a:r>
            <a:br>
              <a:rPr lang="en-US" b="1" dirty="0" smtClean="0"/>
            </a:br>
            <a:r>
              <a:rPr lang="en-US" b="1" dirty="0" smtClean="0"/>
              <a:t>&amp; Technology (CIDT)</a:t>
            </a:r>
            <a:endParaRPr lang="en-GB" b="1" dirty="0"/>
          </a:p>
        </p:txBody>
      </p:sp>
      <p:sp>
        <p:nvSpPr>
          <p:cNvPr id="3" name="Content Placeholder 2"/>
          <p:cNvSpPr>
            <a:spLocks noGrp="1"/>
          </p:cNvSpPr>
          <p:nvPr>
            <p:ph idx="1"/>
          </p:nvPr>
        </p:nvSpPr>
        <p:spPr>
          <a:xfrm>
            <a:off x="457200" y="2418080"/>
            <a:ext cx="8229600" cy="2987040"/>
          </a:xfrm>
        </p:spPr>
        <p:txBody>
          <a:bodyPr>
            <a:normAutofit/>
          </a:bodyPr>
          <a:lstStyle/>
          <a:p>
            <a:pPr marL="0" indent="0" algn="ctr">
              <a:buNone/>
            </a:pPr>
            <a:r>
              <a:rPr lang="en-US" sz="2400" b="1" dirty="0" smtClean="0"/>
              <a:t>Readability of Modules and its Relationship with Student Performance in Open Distance Learning (ODL)</a:t>
            </a:r>
          </a:p>
          <a:p>
            <a:pPr marL="0" indent="0" algn="ctr">
              <a:buNone/>
            </a:pPr>
            <a:endParaRPr lang="en-US" sz="2400" b="1" dirty="0"/>
          </a:p>
        </p:txBody>
      </p:sp>
      <p:pic>
        <p:nvPicPr>
          <p:cNvPr id="5122" name="Picture 2" descr="D:\Backup 20141201\Weng Punya\MyStuff\ID Ref Material\Logo OUM.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1796" y="5640070"/>
            <a:ext cx="2450582" cy="93726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p:cNvGraphicFramePr>
            <a:graphicFrameLocks noGrp="1"/>
          </p:cNvGraphicFramePr>
          <p:nvPr>
            <p:extLst>
              <p:ext uri="{D42A27DB-BD31-4B8C-83A1-F6EECF244321}">
                <p14:modId xmlns:p14="http://schemas.microsoft.com/office/powerpoint/2010/main" val="4137370164"/>
              </p:ext>
            </p:extLst>
          </p:nvPr>
        </p:nvGraphicFramePr>
        <p:xfrm>
          <a:off x="1524000" y="3674532"/>
          <a:ext cx="6096000" cy="1920240"/>
        </p:xfrm>
        <a:graphic>
          <a:graphicData uri="http://schemas.openxmlformats.org/drawingml/2006/table">
            <a:tbl>
              <a:tblPr firstRow="1" bandRow="1">
                <a:tableStyleId>{5C22544A-7EE6-4342-B048-85BDC9FD1C3A}</a:tableStyleId>
              </a:tblPr>
              <a:tblGrid>
                <a:gridCol w="3048000"/>
                <a:gridCol w="3048000"/>
              </a:tblGrid>
              <a:tr h="1730587">
                <a:tc>
                  <a:txBody>
                    <a:bodyPr/>
                    <a:lstStyle/>
                    <a:p>
                      <a:pPr marL="0" indent="0" algn="ctr">
                        <a:buNone/>
                      </a:pPr>
                      <a:r>
                        <a:rPr lang="en-US" sz="2000" b="1" dirty="0" smtClean="0">
                          <a:solidFill>
                            <a:schemeClr val="accent1"/>
                          </a:solidFill>
                        </a:rPr>
                        <a:t>Cheong </a:t>
                      </a:r>
                      <a:r>
                        <a:rPr lang="en-US" sz="2000" b="1" dirty="0" err="1" smtClean="0">
                          <a:solidFill>
                            <a:schemeClr val="accent1"/>
                          </a:solidFill>
                        </a:rPr>
                        <a:t>Heng</a:t>
                      </a:r>
                      <a:r>
                        <a:rPr lang="en-US" sz="2000" b="1" dirty="0" smtClean="0">
                          <a:solidFill>
                            <a:schemeClr val="accent1"/>
                          </a:solidFill>
                        </a:rPr>
                        <a:t> </a:t>
                      </a:r>
                      <a:r>
                        <a:rPr lang="en-US" sz="2000" b="1" dirty="0" err="1" smtClean="0">
                          <a:solidFill>
                            <a:schemeClr val="accent1"/>
                          </a:solidFill>
                        </a:rPr>
                        <a:t>Weng</a:t>
                      </a:r>
                      <a:endParaRPr lang="en-US" sz="2000" b="1" dirty="0" smtClean="0">
                        <a:solidFill>
                          <a:schemeClr val="accent1"/>
                        </a:solidFill>
                      </a:endParaRPr>
                    </a:p>
                    <a:p>
                      <a:pPr marL="0" indent="0" algn="ctr">
                        <a:buNone/>
                      </a:pPr>
                      <a:endParaRPr lang="en-US" sz="2000" b="1" dirty="0" smtClean="0">
                        <a:solidFill>
                          <a:schemeClr val="accent1"/>
                        </a:solidFill>
                      </a:endParaRPr>
                    </a:p>
                    <a:p>
                      <a:pPr marL="0" indent="0" algn="ctr">
                        <a:buNone/>
                      </a:pPr>
                      <a:r>
                        <a:rPr lang="en-US" sz="2000" b="1" dirty="0" smtClean="0">
                          <a:solidFill>
                            <a:schemeClr val="accent1"/>
                          </a:solidFill>
                        </a:rPr>
                        <a:t>Farah ‘</a:t>
                      </a:r>
                      <a:r>
                        <a:rPr lang="en-US" sz="2000" b="1" dirty="0" err="1" smtClean="0">
                          <a:solidFill>
                            <a:schemeClr val="accent1"/>
                          </a:solidFill>
                        </a:rPr>
                        <a:t>Aliah</a:t>
                      </a:r>
                      <a:r>
                        <a:rPr lang="en-US" sz="2000" b="1" dirty="0" smtClean="0">
                          <a:solidFill>
                            <a:schemeClr val="accent1"/>
                          </a:solidFill>
                        </a:rPr>
                        <a:t> Ibrahim</a:t>
                      </a:r>
                    </a:p>
                    <a:p>
                      <a:pPr marL="0" indent="0" algn="ctr">
                        <a:buNone/>
                      </a:pPr>
                      <a:endParaRPr lang="en-US" sz="2000" b="1" dirty="0" smtClean="0">
                        <a:solidFill>
                          <a:schemeClr val="accent1"/>
                        </a:solidFill>
                      </a:endParaRPr>
                    </a:p>
                    <a:p>
                      <a:pPr marL="0" indent="0" algn="ctr">
                        <a:buNone/>
                      </a:pPr>
                      <a:r>
                        <a:rPr lang="en-US" sz="2000" b="1" dirty="0" smtClean="0">
                          <a:solidFill>
                            <a:schemeClr val="accent1"/>
                          </a:solidFill>
                        </a:rPr>
                        <a:t>Lim </a:t>
                      </a:r>
                      <a:r>
                        <a:rPr lang="en-US" sz="2000" b="1" dirty="0" err="1" smtClean="0">
                          <a:solidFill>
                            <a:schemeClr val="accent1"/>
                          </a:solidFill>
                        </a:rPr>
                        <a:t>Szu</a:t>
                      </a:r>
                      <a:r>
                        <a:rPr lang="en-US" sz="2000" b="1" dirty="0" smtClean="0">
                          <a:solidFill>
                            <a:schemeClr val="accent1"/>
                          </a:solidFill>
                        </a:rPr>
                        <a:t> Ming</a:t>
                      </a:r>
                    </a:p>
                    <a:p>
                      <a:endParaRPr lang="en-GB" sz="2000" dirty="0">
                        <a:solidFill>
                          <a:schemeClr val="accent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indent="0" algn="ctr">
                        <a:buNone/>
                      </a:pPr>
                      <a:r>
                        <a:rPr lang="en-US" sz="2000" b="1" dirty="0" smtClean="0">
                          <a:solidFill>
                            <a:schemeClr val="accent1"/>
                          </a:solidFill>
                        </a:rPr>
                        <a:t>   </a:t>
                      </a:r>
                      <a:r>
                        <a:rPr lang="en-US" sz="2000" b="1" dirty="0" err="1" smtClean="0">
                          <a:solidFill>
                            <a:schemeClr val="accent1"/>
                          </a:solidFill>
                        </a:rPr>
                        <a:t>Dr</a:t>
                      </a:r>
                      <a:r>
                        <a:rPr lang="en-US" sz="2000" b="1" dirty="0" smtClean="0">
                          <a:solidFill>
                            <a:schemeClr val="accent1"/>
                          </a:solidFill>
                        </a:rPr>
                        <a:t> Chung Han </a:t>
                      </a:r>
                      <a:r>
                        <a:rPr lang="en-US" sz="2000" b="1" dirty="0" err="1" smtClean="0">
                          <a:solidFill>
                            <a:schemeClr val="accent1"/>
                          </a:solidFill>
                        </a:rPr>
                        <a:t>Tek</a:t>
                      </a:r>
                      <a:endParaRPr lang="en-US" sz="2000" b="1" dirty="0" smtClean="0">
                        <a:solidFill>
                          <a:schemeClr val="accent1"/>
                        </a:solidFill>
                      </a:endParaRPr>
                    </a:p>
                    <a:p>
                      <a:pPr marL="0" indent="0" algn="ctr">
                        <a:buNone/>
                      </a:pPr>
                      <a:endParaRPr lang="en-US" sz="2000" b="1" dirty="0" smtClean="0">
                        <a:solidFill>
                          <a:schemeClr val="accent1"/>
                        </a:solidFill>
                      </a:endParaRPr>
                    </a:p>
                    <a:p>
                      <a:pPr marL="0" indent="0" algn="ctr">
                        <a:buNone/>
                      </a:pPr>
                      <a:r>
                        <a:rPr lang="en-US" sz="2000" b="1" dirty="0" err="1" smtClean="0">
                          <a:solidFill>
                            <a:schemeClr val="accent1"/>
                          </a:solidFill>
                        </a:rPr>
                        <a:t>Dr</a:t>
                      </a:r>
                      <a:r>
                        <a:rPr lang="en-US" sz="2000" b="1" dirty="0" smtClean="0">
                          <a:solidFill>
                            <a:schemeClr val="accent1"/>
                          </a:solidFill>
                        </a:rPr>
                        <a:t> Woo Tai Kwan </a:t>
                      </a:r>
                      <a:endParaRPr lang="en-GB" sz="2000" b="1" dirty="0" smtClean="0">
                        <a:solidFill>
                          <a:schemeClr val="accent1"/>
                        </a:solidFill>
                      </a:endParaRPr>
                    </a:p>
                    <a:p>
                      <a:endParaRPr lang="en-GB" sz="2000" dirty="0">
                        <a:solidFill>
                          <a:schemeClr val="accent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4199460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par>
                          <p:cTn id="15" fill="hold">
                            <p:stCondLst>
                              <p:cond delay="500"/>
                            </p:stCondLst>
                            <p:childTnLst>
                              <p:par>
                                <p:cTn id="16" presetID="10" presetClass="exit" presetSubtype="0" fill="hold" nodeType="afterEffect">
                                  <p:stCondLst>
                                    <p:cond delay="0"/>
                                  </p:stCondLst>
                                  <p:childTnLst>
                                    <p:animEffect transition="out" filter="fade">
                                      <p:cBhvr>
                                        <p:cTn id="17" dur="500"/>
                                        <p:tgtEl>
                                          <p:spTgt spid="5122"/>
                                        </p:tgtEl>
                                      </p:cBhvr>
                                    </p:animEffect>
                                    <p:set>
                                      <p:cBhvr>
                                        <p:cTn id="18" dur="1" fill="hold">
                                          <p:stCondLst>
                                            <p:cond delay="499"/>
                                          </p:stCondLst>
                                        </p:cTn>
                                        <p:tgtEl>
                                          <p:spTgt spid="512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605" y="1143611"/>
            <a:ext cx="8229600" cy="1143000"/>
          </a:xfrm>
        </p:spPr>
        <p:txBody>
          <a:bodyPr>
            <a:normAutofit fontScale="90000"/>
          </a:bodyPr>
          <a:lstStyle/>
          <a:p>
            <a:pPr eaLnBrk="1" fontAlgn="auto" hangingPunct="1">
              <a:spcAft>
                <a:spcPts val="0"/>
              </a:spcAft>
              <a:defRPr/>
            </a:pPr>
            <a:r>
              <a:rPr lang="en-US" b="1" dirty="0" smtClean="0">
                <a:ea typeface="+mj-ea"/>
                <a:cs typeface="+mj-cs"/>
              </a:rPr>
              <a:t>Instrumentation:</a:t>
            </a:r>
            <a:r>
              <a:rPr lang="en-US" dirty="0" smtClean="0">
                <a:ea typeface="+mj-ea"/>
                <a:cs typeface="+mj-cs"/>
              </a:rPr>
              <a:t/>
            </a:r>
            <a:br>
              <a:rPr lang="en-US" dirty="0" smtClean="0">
                <a:ea typeface="+mj-ea"/>
                <a:cs typeface="+mj-cs"/>
              </a:rPr>
            </a:br>
            <a:r>
              <a:rPr lang="en-US" dirty="0" smtClean="0">
                <a:ea typeface="+mj-ea"/>
                <a:cs typeface="+mj-cs"/>
              </a:rPr>
              <a:t>How to test for Readability?</a:t>
            </a:r>
            <a:endParaRPr lang="en-US" dirty="0">
              <a:ea typeface="+mj-ea"/>
              <a:cs typeface="+mj-cs"/>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59489227"/>
              </p:ext>
            </p:extLst>
          </p:nvPr>
        </p:nvGraphicFramePr>
        <p:xfrm>
          <a:off x="457200" y="2602183"/>
          <a:ext cx="8229600" cy="319917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3656216895"/>
              </p:ext>
            </p:extLst>
          </p:nvPr>
        </p:nvGraphicFramePr>
        <p:xfrm>
          <a:off x="84665" y="3606799"/>
          <a:ext cx="8912567" cy="3014133"/>
        </p:xfrm>
        <a:graphic>
          <a:graphicData uri="http://schemas.openxmlformats.org/presentationml/2006/ole">
            <mc:AlternateContent xmlns:mc="http://schemas.openxmlformats.org/markup-compatibility/2006">
              <mc:Choice xmlns:v="urn:schemas-microsoft-com:vml" Requires="v">
                <p:oleObj spid="_x0000_s7236" name="Document" r:id="rId9" imgW="5919243" imgH="1828832" progId="Word.Document.12">
                  <p:embed/>
                </p:oleObj>
              </mc:Choice>
              <mc:Fallback>
                <p:oleObj name="Document" r:id="rId9" imgW="5919243" imgH="1828832" progId="Word.Document.12">
                  <p:embed/>
                  <p:pic>
                    <p:nvPicPr>
                      <p:cNvPr id="0" name=""/>
                      <p:cNvPicPr/>
                      <p:nvPr/>
                    </p:nvPicPr>
                    <p:blipFill>
                      <a:blip r:embed="rId10"/>
                      <a:stretch>
                        <a:fillRect/>
                      </a:stretch>
                    </p:blipFill>
                    <p:spPr>
                      <a:xfrm>
                        <a:off x="84665" y="3606799"/>
                        <a:ext cx="8912567" cy="3014133"/>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for Analysis</a:t>
            </a:r>
            <a:endParaRPr lang="en-US" dirty="0"/>
          </a:p>
        </p:txBody>
      </p:sp>
      <p:sp>
        <p:nvSpPr>
          <p:cNvPr id="3" name="Rectangle 2"/>
          <p:cNvSpPr/>
          <p:nvPr/>
        </p:nvSpPr>
        <p:spPr>
          <a:xfrm>
            <a:off x="812800" y="1961495"/>
            <a:ext cx="7447280" cy="3785652"/>
          </a:xfrm>
          <a:prstGeom prst="rect">
            <a:avLst/>
          </a:prstGeom>
        </p:spPr>
        <p:txBody>
          <a:bodyPr wrap="square">
            <a:spAutoFit/>
          </a:bodyPr>
          <a:lstStyle/>
          <a:p>
            <a:pPr marL="285750" indent="-285750">
              <a:buFont typeface="Arial" panose="020B0604020202020204" pitchFamily="34" charset="0"/>
              <a:buChar char="•"/>
            </a:pPr>
            <a:r>
              <a:rPr lang="en-US" sz="4000" dirty="0" smtClean="0"/>
              <a:t>Pick from the first</a:t>
            </a:r>
            <a:r>
              <a:rPr lang="en-US" sz="4000" dirty="0"/>
              <a:t>, middle and end sections of </a:t>
            </a:r>
            <a:r>
              <a:rPr lang="en-US" sz="4000" dirty="0" smtClean="0"/>
              <a:t>modules. </a:t>
            </a:r>
          </a:p>
          <a:p>
            <a:pPr marL="285750" indent="-285750">
              <a:buFont typeface="Arial" panose="020B0604020202020204" pitchFamily="34" charset="0"/>
              <a:buChar char="•"/>
            </a:pPr>
            <a:r>
              <a:rPr lang="en-US" sz="4000" dirty="0" smtClean="0"/>
              <a:t>100 </a:t>
            </a:r>
            <a:r>
              <a:rPr lang="en-US" sz="4000" dirty="0"/>
              <a:t>words per section for analysis. </a:t>
            </a:r>
          </a:p>
          <a:p>
            <a:pPr marL="285750" indent="-285750">
              <a:buFont typeface="Arial" panose="020B0604020202020204" pitchFamily="34" charset="0"/>
              <a:buChar char="•"/>
            </a:pPr>
            <a:r>
              <a:rPr lang="en-US" sz="4000" dirty="0" smtClean="0"/>
              <a:t>Average </a:t>
            </a:r>
            <a:r>
              <a:rPr lang="en-US" sz="4000" dirty="0"/>
              <a:t>score is </a:t>
            </a:r>
            <a:r>
              <a:rPr lang="en-US" sz="4000" dirty="0" smtClean="0"/>
              <a:t>taken to indicate readability.</a:t>
            </a:r>
            <a:endParaRPr lang="en-US" sz="4000" dirty="0"/>
          </a:p>
        </p:txBody>
      </p:sp>
    </p:spTree>
    <p:extLst>
      <p:ext uri="{BB962C8B-B14F-4D97-AF65-F5344CB8AC3E}">
        <p14:creationId xmlns:p14="http://schemas.microsoft.com/office/powerpoint/2010/main" val="11840006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660" y="236728"/>
            <a:ext cx="8305800" cy="1143000"/>
          </a:xfrm>
        </p:spPr>
        <p:txBody>
          <a:bodyPr>
            <a:normAutofit/>
          </a:bodyPr>
          <a:lstStyle/>
          <a:p>
            <a:r>
              <a:rPr lang="en-US" dirty="0" smtClean="0"/>
              <a:t>Findings (RQ1)</a:t>
            </a:r>
            <a:endParaRPr lang="en-US" dirty="0"/>
          </a:p>
        </p:txBody>
      </p:sp>
      <p:sp>
        <p:nvSpPr>
          <p:cNvPr id="4" name="Content Placeholder 2"/>
          <p:cNvSpPr txBox="1">
            <a:spLocks/>
          </p:cNvSpPr>
          <p:nvPr/>
        </p:nvSpPr>
        <p:spPr>
          <a:xfrm>
            <a:off x="327660" y="1389733"/>
            <a:ext cx="8046720" cy="4434840"/>
          </a:xfrm>
          <a:prstGeom prst="rect">
            <a:avLst/>
          </a:prstGeom>
        </p:spPr>
        <p:txBody>
          <a:bodyPr rtlCol="0">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438912" indent="-320040" defTabSz="914400" fontAlgn="auto">
              <a:spcBef>
                <a:spcPts val="0"/>
              </a:spcBef>
              <a:spcAft>
                <a:spcPts val="0"/>
              </a:spcAft>
              <a:buFont typeface="Wingdings 2"/>
              <a:buChar char=""/>
              <a:defRPr/>
            </a:pPr>
            <a:r>
              <a:rPr lang="en-US" dirty="0" smtClean="0"/>
              <a:t>What is the readability level of OUM modules?</a:t>
            </a:r>
          </a:p>
        </p:txBody>
      </p:sp>
      <p:graphicFrame>
        <p:nvGraphicFramePr>
          <p:cNvPr id="3" name="Object 2"/>
          <p:cNvGraphicFramePr>
            <a:graphicFrameLocks noChangeAspect="1"/>
          </p:cNvGraphicFramePr>
          <p:nvPr>
            <p:extLst>
              <p:ext uri="{D42A27DB-BD31-4B8C-83A1-F6EECF244321}">
                <p14:modId xmlns:p14="http://schemas.microsoft.com/office/powerpoint/2010/main" val="2189717390"/>
              </p:ext>
            </p:extLst>
          </p:nvPr>
        </p:nvGraphicFramePr>
        <p:xfrm>
          <a:off x="4410075" y="1998663"/>
          <a:ext cx="4683125" cy="4673600"/>
        </p:xfrm>
        <a:graphic>
          <a:graphicData uri="http://schemas.openxmlformats.org/presentationml/2006/ole">
            <mc:AlternateContent xmlns:mc="http://schemas.openxmlformats.org/markup-compatibility/2006">
              <mc:Choice xmlns:v="urn:schemas-microsoft-com:vml" Requires="v">
                <p:oleObj spid="_x0000_s9315" name="Worksheet" r:id="rId4" imgW="4905555" imgH="4352783" progId="Excel.Sheet.12">
                  <p:embed/>
                </p:oleObj>
              </mc:Choice>
              <mc:Fallback>
                <p:oleObj name="Worksheet" r:id="rId4" imgW="4905555" imgH="4352783" progId="Excel.Sheet.12">
                  <p:embed/>
                  <p:pic>
                    <p:nvPicPr>
                      <p:cNvPr id="0" name="Object 3"/>
                      <p:cNvPicPr>
                        <a:picLocks noChangeAspect="1" noChangeArrowheads="1"/>
                      </p:cNvPicPr>
                      <p:nvPr/>
                    </p:nvPicPr>
                    <p:blipFill>
                      <a:blip r:embed="rId5"/>
                      <a:srcRect/>
                      <a:stretch>
                        <a:fillRect/>
                      </a:stretch>
                    </p:blipFill>
                    <p:spPr bwMode="auto">
                      <a:xfrm>
                        <a:off x="4410075" y="1998663"/>
                        <a:ext cx="4683125" cy="4673600"/>
                      </a:xfrm>
                      <a:prstGeom prst="rect">
                        <a:avLst/>
                      </a:prstGeom>
                      <a:solidFill>
                        <a:schemeClr val="bg2"/>
                      </a:solidFill>
                      <a:ln>
                        <a:noFill/>
                      </a:ln>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449862833"/>
              </p:ext>
            </p:extLst>
          </p:nvPr>
        </p:nvGraphicFramePr>
        <p:xfrm>
          <a:off x="-67732" y="3765215"/>
          <a:ext cx="4367953" cy="3030714"/>
        </p:xfrm>
        <a:graphic>
          <a:graphicData uri="http://schemas.openxmlformats.org/presentationml/2006/ole">
            <mc:AlternateContent xmlns:mc="http://schemas.openxmlformats.org/markup-compatibility/2006">
              <mc:Choice xmlns:v="urn:schemas-microsoft-com:vml" Requires="v">
                <p:oleObj spid="_x0000_s9316" name="Document" r:id="rId6" imgW="4982953" imgH="2142892" progId="Word.Document.12">
                  <p:embed/>
                </p:oleObj>
              </mc:Choice>
              <mc:Fallback>
                <p:oleObj name="Document" r:id="rId6" imgW="4982953" imgH="2142892" progId="Word.Document.12">
                  <p:embed/>
                  <p:pic>
                    <p:nvPicPr>
                      <p:cNvPr id="0" name="Object 2"/>
                      <p:cNvPicPr>
                        <a:picLocks noChangeAspect="1" noChangeArrowheads="1"/>
                      </p:cNvPicPr>
                      <p:nvPr/>
                    </p:nvPicPr>
                    <p:blipFill>
                      <a:blip r:embed="rId7"/>
                      <a:srcRect/>
                      <a:stretch>
                        <a:fillRect/>
                      </a:stretch>
                    </p:blipFill>
                    <p:spPr bwMode="auto">
                      <a:xfrm>
                        <a:off x="-67732" y="3765215"/>
                        <a:ext cx="4367953" cy="3030714"/>
                      </a:xfrm>
                      <a:prstGeom prst="rect">
                        <a:avLst/>
                      </a:prstGeom>
                      <a:noFill/>
                      <a:ln>
                        <a:noFill/>
                      </a:ln>
                    </p:spPr>
                  </p:pic>
                </p:oleObj>
              </mc:Fallback>
            </mc:AlternateContent>
          </a:graphicData>
        </a:graphic>
      </p:graphicFrame>
      <p:sp>
        <p:nvSpPr>
          <p:cNvPr id="6" name="Rounded Rectangle 5"/>
          <p:cNvSpPr/>
          <p:nvPr/>
        </p:nvSpPr>
        <p:spPr>
          <a:xfrm>
            <a:off x="794011" y="2991556"/>
            <a:ext cx="8299188" cy="3228622"/>
          </a:xfrm>
          <a:custGeom>
            <a:avLst/>
            <a:gdLst>
              <a:gd name="connsiteX0" fmla="*/ 0 w 7215455"/>
              <a:gd name="connsiteY0" fmla="*/ 1614311 h 3228622"/>
              <a:gd name="connsiteX1" fmla="*/ 807156 w 7215455"/>
              <a:gd name="connsiteY1" fmla="*/ 807156 h 3228622"/>
              <a:gd name="connsiteX2" fmla="*/ 807156 w 7215455"/>
              <a:gd name="connsiteY2" fmla="*/ 1210733 h 3228622"/>
              <a:gd name="connsiteX3" fmla="*/ 2527069 w 7215455"/>
              <a:gd name="connsiteY3" fmla="*/ 1210733 h 3228622"/>
              <a:gd name="connsiteX4" fmla="*/ 2527069 w 7215455"/>
              <a:gd name="connsiteY4" fmla="*/ 0 h 3228622"/>
              <a:gd name="connsiteX5" fmla="*/ 7215455 w 7215455"/>
              <a:gd name="connsiteY5" fmla="*/ 0 h 3228622"/>
              <a:gd name="connsiteX6" fmla="*/ 7215455 w 7215455"/>
              <a:gd name="connsiteY6" fmla="*/ 3228622 h 3228622"/>
              <a:gd name="connsiteX7" fmla="*/ 2527069 w 7215455"/>
              <a:gd name="connsiteY7" fmla="*/ 3228622 h 3228622"/>
              <a:gd name="connsiteX8" fmla="*/ 2527069 w 7215455"/>
              <a:gd name="connsiteY8" fmla="*/ 2017889 h 3228622"/>
              <a:gd name="connsiteX9" fmla="*/ 807156 w 7215455"/>
              <a:gd name="connsiteY9" fmla="*/ 2017889 h 3228622"/>
              <a:gd name="connsiteX10" fmla="*/ 807156 w 7215455"/>
              <a:gd name="connsiteY10" fmla="*/ 2421467 h 3228622"/>
              <a:gd name="connsiteX11" fmla="*/ 0 w 7215455"/>
              <a:gd name="connsiteY11" fmla="*/ 1614311 h 3228622"/>
              <a:gd name="connsiteX0" fmla="*/ 0 w 8299188"/>
              <a:gd name="connsiteY0" fmla="*/ 1603022 h 3228622"/>
              <a:gd name="connsiteX1" fmla="*/ 1890889 w 8299188"/>
              <a:gd name="connsiteY1" fmla="*/ 807156 h 3228622"/>
              <a:gd name="connsiteX2" fmla="*/ 1890889 w 8299188"/>
              <a:gd name="connsiteY2" fmla="*/ 1210733 h 3228622"/>
              <a:gd name="connsiteX3" fmla="*/ 3610802 w 8299188"/>
              <a:gd name="connsiteY3" fmla="*/ 1210733 h 3228622"/>
              <a:gd name="connsiteX4" fmla="*/ 3610802 w 8299188"/>
              <a:gd name="connsiteY4" fmla="*/ 0 h 3228622"/>
              <a:gd name="connsiteX5" fmla="*/ 8299188 w 8299188"/>
              <a:gd name="connsiteY5" fmla="*/ 0 h 3228622"/>
              <a:gd name="connsiteX6" fmla="*/ 8299188 w 8299188"/>
              <a:gd name="connsiteY6" fmla="*/ 3228622 h 3228622"/>
              <a:gd name="connsiteX7" fmla="*/ 3610802 w 8299188"/>
              <a:gd name="connsiteY7" fmla="*/ 3228622 h 3228622"/>
              <a:gd name="connsiteX8" fmla="*/ 3610802 w 8299188"/>
              <a:gd name="connsiteY8" fmla="*/ 2017889 h 3228622"/>
              <a:gd name="connsiteX9" fmla="*/ 1890889 w 8299188"/>
              <a:gd name="connsiteY9" fmla="*/ 2017889 h 3228622"/>
              <a:gd name="connsiteX10" fmla="*/ 1890889 w 8299188"/>
              <a:gd name="connsiteY10" fmla="*/ 2421467 h 3228622"/>
              <a:gd name="connsiteX11" fmla="*/ 0 w 8299188"/>
              <a:gd name="connsiteY11" fmla="*/ 1603022 h 3228622"/>
              <a:gd name="connsiteX0" fmla="*/ 0 w 8299188"/>
              <a:gd name="connsiteY0" fmla="*/ 1603022 h 3228622"/>
              <a:gd name="connsiteX1" fmla="*/ 1890889 w 8299188"/>
              <a:gd name="connsiteY1" fmla="*/ 807156 h 3228622"/>
              <a:gd name="connsiteX2" fmla="*/ 1890889 w 8299188"/>
              <a:gd name="connsiteY2" fmla="*/ 1210733 h 3228622"/>
              <a:gd name="connsiteX3" fmla="*/ 3599513 w 8299188"/>
              <a:gd name="connsiteY3" fmla="*/ 1436510 h 3228622"/>
              <a:gd name="connsiteX4" fmla="*/ 3610802 w 8299188"/>
              <a:gd name="connsiteY4" fmla="*/ 0 h 3228622"/>
              <a:gd name="connsiteX5" fmla="*/ 8299188 w 8299188"/>
              <a:gd name="connsiteY5" fmla="*/ 0 h 3228622"/>
              <a:gd name="connsiteX6" fmla="*/ 8299188 w 8299188"/>
              <a:gd name="connsiteY6" fmla="*/ 3228622 h 3228622"/>
              <a:gd name="connsiteX7" fmla="*/ 3610802 w 8299188"/>
              <a:gd name="connsiteY7" fmla="*/ 3228622 h 3228622"/>
              <a:gd name="connsiteX8" fmla="*/ 3610802 w 8299188"/>
              <a:gd name="connsiteY8" fmla="*/ 2017889 h 3228622"/>
              <a:gd name="connsiteX9" fmla="*/ 1890889 w 8299188"/>
              <a:gd name="connsiteY9" fmla="*/ 2017889 h 3228622"/>
              <a:gd name="connsiteX10" fmla="*/ 1890889 w 8299188"/>
              <a:gd name="connsiteY10" fmla="*/ 2421467 h 3228622"/>
              <a:gd name="connsiteX11" fmla="*/ 0 w 8299188"/>
              <a:gd name="connsiteY11" fmla="*/ 1603022 h 3228622"/>
              <a:gd name="connsiteX0" fmla="*/ 0 w 8299188"/>
              <a:gd name="connsiteY0" fmla="*/ 1603022 h 3228622"/>
              <a:gd name="connsiteX1" fmla="*/ 1890889 w 8299188"/>
              <a:gd name="connsiteY1" fmla="*/ 807156 h 3228622"/>
              <a:gd name="connsiteX2" fmla="*/ 1879600 w 8299188"/>
              <a:gd name="connsiteY2" fmla="*/ 1436510 h 3228622"/>
              <a:gd name="connsiteX3" fmla="*/ 3599513 w 8299188"/>
              <a:gd name="connsiteY3" fmla="*/ 1436510 h 3228622"/>
              <a:gd name="connsiteX4" fmla="*/ 3610802 w 8299188"/>
              <a:gd name="connsiteY4" fmla="*/ 0 h 3228622"/>
              <a:gd name="connsiteX5" fmla="*/ 8299188 w 8299188"/>
              <a:gd name="connsiteY5" fmla="*/ 0 h 3228622"/>
              <a:gd name="connsiteX6" fmla="*/ 8299188 w 8299188"/>
              <a:gd name="connsiteY6" fmla="*/ 3228622 h 3228622"/>
              <a:gd name="connsiteX7" fmla="*/ 3610802 w 8299188"/>
              <a:gd name="connsiteY7" fmla="*/ 3228622 h 3228622"/>
              <a:gd name="connsiteX8" fmla="*/ 3610802 w 8299188"/>
              <a:gd name="connsiteY8" fmla="*/ 2017889 h 3228622"/>
              <a:gd name="connsiteX9" fmla="*/ 1890889 w 8299188"/>
              <a:gd name="connsiteY9" fmla="*/ 2017889 h 3228622"/>
              <a:gd name="connsiteX10" fmla="*/ 1890889 w 8299188"/>
              <a:gd name="connsiteY10" fmla="*/ 2421467 h 3228622"/>
              <a:gd name="connsiteX11" fmla="*/ 0 w 8299188"/>
              <a:gd name="connsiteY11" fmla="*/ 1603022 h 3228622"/>
              <a:gd name="connsiteX0" fmla="*/ 0 w 8299188"/>
              <a:gd name="connsiteY0" fmla="*/ 1603022 h 3228622"/>
              <a:gd name="connsiteX1" fmla="*/ 1890889 w 8299188"/>
              <a:gd name="connsiteY1" fmla="*/ 807156 h 3228622"/>
              <a:gd name="connsiteX2" fmla="*/ 1879600 w 8299188"/>
              <a:gd name="connsiteY2" fmla="*/ 1436510 h 3228622"/>
              <a:gd name="connsiteX3" fmla="*/ 3599513 w 8299188"/>
              <a:gd name="connsiteY3" fmla="*/ 1436510 h 3228622"/>
              <a:gd name="connsiteX4" fmla="*/ 3610802 w 8299188"/>
              <a:gd name="connsiteY4" fmla="*/ 0 h 3228622"/>
              <a:gd name="connsiteX5" fmla="*/ 8299188 w 8299188"/>
              <a:gd name="connsiteY5" fmla="*/ 0 h 3228622"/>
              <a:gd name="connsiteX6" fmla="*/ 8299188 w 8299188"/>
              <a:gd name="connsiteY6" fmla="*/ 3228622 h 3228622"/>
              <a:gd name="connsiteX7" fmla="*/ 3610802 w 8299188"/>
              <a:gd name="connsiteY7" fmla="*/ 3228622 h 3228622"/>
              <a:gd name="connsiteX8" fmla="*/ 3610802 w 8299188"/>
              <a:gd name="connsiteY8" fmla="*/ 2017889 h 3228622"/>
              <a:gd name="connsiteX9" fmla="*/ 1890889 w 8299188"/>
              <a:gd name="connsiteY9" fmla="*/ 1938867 h 3228622"/>
              <a:gd name="connsiteX10" fmla="*/ 1890889 w 8299188"/>
              <a:gd name="connsiteY10" fmla="*/ 2421467 h 3228622"/>
              <a:gd name="connsiteX11" fmla="*/ 0 w 8299188"/>
              <a:gd name="connsiteY11" fmla="*/ 1603022 h 3228622"/>
              <a:gd name="connsiteX0" fmla="*/ 0 w 8299188"/>
              <a:gd name="connsiteY0" fmla="*/ 1603022 h 3228622"/>
              <a:gd name="connsiteX1" fmla="*/ 1890889 w 8299188"/>
              <a:gd name="connsiteY1" fmla="*/ 807156 h 3228622"/>
              <a:gd name="connsiteX2" fmla="*/ 1879600 w 8299188"/>
              <a:gd name="connsiteY2" fmla="*/ 1436510 h 3228622"/>
              <a:gd name="connsiteX3" fmla="*/ 3599513 w 8299188"/>
              <a:gd name="connsiteY3" fmla="*/ 1436510 h 3228622"/>
              <a:gd name="connsiteX4" fmla="*/ 3610802 w 8299188"/>
              <a:gd name="connsiteY4" fmla="*/ 0 h 3228622"/>
              <a:gd name="connsiteX5" fmla="*/ 8299188 w 8299188"/>
              <a:gd name="connsiteY5" fmla="*/ 0 h 3228622"/>
              <a:gd name="connsiteX6" fmla="*/ 8299188 w 8299188"/>
              <a:gd name="connsiteY6" fmla="*/ 3228622 h 3228622"/>
              <a:gd name="connsiteX7" fmla="*/ 3610802 w 8299188"/>
              <a:gd name="connsiteY7" fmla="*/ 3228622 h 3228622"/>
              <a:gd name="connsiteX8" fmla="*/ 3622091 w 8299188"/>
              <a:gd name="connsiteY8" fmla="*/ 1927577 h 3228622"/>
              <a:gd name="connsiteX9" fmla="*/ 1890889 w 8299188"/>
              <a:gd name="connsiteY9" fmla="*/ 1938867 h 3228622"/>
              <a:gd name="connsiteX10" fmla="*/ 1890889 w 8299188"/>
              <a:gd name="connsiteY10" fmla="*/ 2421467 h 3228622"/>
              <a:gd name="connsiteX11" fmla="*/ 0 w 8299188"/>
              <a:gd name="connsiteY11" fmla="*/ 1603022 h 3228622"/>
              <a:gd name="connsiteX0" fmla="*/ 0 w 8299188"/>
              <a:gd name="connsiteY0" fmla="*/ 1603022 h 3228622"/>
              <a:gd name="connsiteX1" fmla="*/ 1890889 w 8299188"/>
              <a:gd name="connsiteY1" fmla="*/ 807156 h 3228622"/>
              <a:gd name="connsiteX2" fmla="*/ 1902177 w 8299188"/>
              <a:gd name="connsiteY2" fmla="*/ 1436510 h 3228622"/>
              <a:gd name="connsiteX3" fmla="*/ 3599513 w 8299188"/>
              <a:gd name="connsiteY3" fmla="*/ 1436510 h 3228622"/>
              <a:gd name="connsiteX4" fmla="*/ 3610802 w 8299188"/>
              <a:gd name="connsiteY4" fmla="*/ 0 h 3228622"/>
              <a:gd name="connsiteX5" fmla="*/ 8299188 w 8299188"/>
              <a:gd name="connsiteY5" fmla="*/ 0 h 3228622"/>
              <a:gd name="connsiteX6" fmla="*/ 8299188 w 8299188"/>
              <a:gd name="connsiteY6" fmla="*/ 3228622 h 3228622"/>
              <a:gd name="connsiteX7" fmla="*/ 3610802 w 8299188"/>
              <a:gd name="connsiteY7" fmla="*/ 3228622 h 3228622"/>
              <a:gd name="connsiteX8" fmla="*/ 3622091 w 8299188"/>
              <a:gd name="connsiteY8" fmla="*/ 1927577 h 3228622"/>
              <a:gd name="connsiteX9" fmla="*/ 1890889 w 8299188"/>
              <a:gd name="connsiteY9" fmla="*/ 1938867 h 3228622"/>
              <a:gd name="connsiteX10" fmla="*/ 1890889 w 8299188"/>
              <a:gd name="connsiteY10" fmla="*/ 2421467 h 3228622"/>
              <a:gd name="connsiteX11" fmla="*/ 0 w 8299188"/>
              <a:gd name="connsiteY11" fmla="*/ 1603022 h 3228622"/>
              <a:gd name="connsiteX0" fmla="*/ 0 w 8299188"/>
              <a:gd name="connsiteY0" fmla="*/ 1603022 h 3228622"/>
              <a:gd name="connsiteX1" fmla="*/ 1890889 w 8299188"/>
              <a:gd name="connsiteY1" fmla="*/ 807156 h 3228622"/>
              <a:gd name="connsiteX2" fmla="*/ 1902177 w 8299188"/>
              <a:gd name="connsiteY2" fmla="*/ 1436510 h 3228622"/>
              <a:gd name="connsiteX3" fmla="*/ 3599513 w 8299188"/>
              <a:gd name="connsiteY3" fmla="*/ 1436510 h 3228622"/>
              <a:gd name="connsiteX4" fmla="*/ 3610802 w 8299188"/>
              <a:gd name="connsiteY4" fmla="*/ 0 h 3228622"/>
              <a:gd name="connsiteX5" fmla="*/ 8299188 w 8299188"/>
              <a:gd name="connsiteY5" fmla="*/ 0 h 3228622"/>
              <a:gd name="connsiteX6" fmla="*/ 8299188 w 8299188"/>
              <a:gd name="connsiteY6" fmla="*/ 3228622 h 3228622"/>
              <a:gd name="connsiteX7" fmla="*/ 3610802 w 8299188"/>
              <a:gd name="connsiteY7" fmla="*/ 3228622 h 3228622"/>
              <a:gd name="connsiteX8" fmla="*/ 3622091 w 8299188"/>
              <a:gd name="connsiteY8" fmla="*/ 1927577 h 3228622"/>
              <a:gd name="connsiteX9" fmla="*/ 1890889 w 8299188"/>
              <a:gd name="connsiteY9" fmla="*/ 1938867 h 3228622"/>
              <a:gd name="connsiteX10" fmla="*/ 1890889 w 8299188"/>
              <a:gd name="connsiteY10" fmla="*/ 2421467 h 3228622"/>
              <a:gd name="connsiteX11" fmla="*/ 0 w 8299188"/>
              <a:gd name="connsiteY11" fmla="*/ 1603022 h 3228622"/>
              <a:gd name="connsiteX0" fmla="*/ 0 w 8299188"/>
              <a:gd name="connsiteY0" fmla="*/ 1603022 h 3228622"/>
              <a:gd name="connsiteX1" fmla="*/ 1890889 w 8299188"/>
              <a:gd name="connsiteY1" fmla="*/ 807156 h 3228622"/>
              <a:gd name="connsiteX2" fmla="*/ 1902177 w 8299188"/>
              <a:gd name="connsiteY2" fmla="*/ 1436510 h 3228622"/>
              <a:gd name="connsiteX3" fmla="*/ 3599513 w 8299188"/>
              <a:gd name="connsiteY3" fmla="*/ 1436510 h 3228622"/>
              <a:gd name="connsiteX4" fmla="*/ 3610802 w 8299188"/>
              <a:gd name="connsiteY4" fmla="*/ 0 h 3228622"/>
              <a:gd name="connsiteX5" fmla="*/ 8299188 w 8299188"/>
              <a:gd name="connsiteY5" fmla="*/ 0 h 3228622"/>
              <a:gd name="connsiteX6" fmla="*/ 8299188 w 8299188"/>
              <a:gd name="connsiteY6" fmla="*/ 3228622 h 3228622"/>
              <a:gd name="connsiteX7" fmla="*/ 3610802 w 8299188"/>
              <a:gd name="connsiteY7" fmla="*/ 3228622 h 3228622"/>
              <a:gd name="connsiteX8" fmla="*/ 3622091 w 8299188"/>
              <a:gd name="connsiteY8" fmla="*/ 1927577 h 3228622"/>
              <a:gd name="connsiteX9" fmla="*/ 1890889 w 8299188"/>
              <a:gd name="connsiteY9" fmla="*/ 1837267 h 3228622"/>
              <a:gd name="connsiteX10" fmla="*/ 1890889 w 8299188"/>
              <a:gd name="connsiteY10" fmla="*/ 2421467 h 3228622"/>
              <a:gd name="connsiteX11" fmla="*/ 0 w 8299188"/>
              <a:gd name="connsiteY11" fmla="*/ 1603022 h 3228622"/>
              <a:gd name="connsiteX0" fmla="*/ 0 w 8299188"/>
              <a:gd name="connsiteY0" fmla="*/ 1603022 h 3228622"/>
              <a:gd name="connsiteX1" fmla="*/ 1890889 w 8299188"/>
              <a:gd name="connsiteY1" fmla="*/ 807156 h 3228622"/>
              <a:gd name="connsiteX2" fmla="*/ 1902177 w 8299188"/>
              <a:gd name="connsiteY2" fmla="*/ 1436510 h 3228622"/>
              <a:gd name="connsiteX3" fmla="*/ 3599513 w 8299188"/>
              <a:gd name="connsiteY3" fmla="*/ 1436510 h 3228622"/>
              <a:gd name="connsiteX4" fmla="*/ 3610802 w 8299188"/>
              <a:gd name="connsiteY4" fmla="*/ 0 h 3228622"/>
              <a:gd name="connsiteX5" fmla="*/ 8299188 w 8299188"/>
              <a:gd name="connsiteY5" fmla="*/ 0 h 3228622"/>
              <a:gd name="connsiteX6" fmla="*/ 8299188 w 8299188"/>
              <a:gd name="connsiteY6" fmla="*/ 3228622 h 3228622"/>
              <a:gd name="connsiteX7" fmla="*/ 3610802 w 8299188"/>
              <a:gd name="connsiteY7" fmla="*/ 3228622 h 3228622"/>
              <a:gd name="connsiteX8" fmla="*/ 3622091 w 8299188"/>
              <a:gd name="connsiteY8" fmla="*/ 1837266 h 3228622"/>
              <a:gd name="connsiteX9" fmla="*/ 1890889 w 8299188"/>
              <a:gd name="connsiteY9" fmla="*/ 1837267 h 3228622"/>
              <a:gd name="connsiteX10" fmla="*/ 1890889 w 8299188"/>
              <a:gd name="connsiteY10" fmla="*/ 2421467 h 3228622"/>
              <a:gd name="connsiteX11" fmla="*/ 0 w 8299188"/>
              <a:gd name="connsiteY11" fmla="*/ 1603022 h 3228622"/>
              <a:gd name="connsiteX0" fmla="*/ 0 w 8299188"/>
              <a:gd name="connsiteY0" fmla="*/ 1603022 h 3228622"/>
              <a:gd name="connsiteX1" fmla="*/ 1857022 w 8299188"/>
              <a:gd name="connsiteY1" fmla="*/ 1371600 h 3228622"/>
              <a:gd name="connsiteX2" fmla="*/ 1902177 w 8299188"/>
              <a:gd name="connsiteY2" fmla="*/ 1436510 h 3228622"/>
              <a:gd name="connsiteX3" fmla="*/ 3599513 w 8299188"/>
              <a:gd name="connsiteY3" fmla="*/ 1436510 h 3228622"/>
              <a:gd name="connsiteX4" fmla="*/ 3610802 w 8299188"/>
              <a:gd name="connsiteY4" fmla="*/ 0 h 3228622"/>
              <a:gd name="connsiteX5" fmla="*/ 8299188 w 8299188"/>
              <a:gd name="connsiteY5" fmla="*/ 0 h 3228622"/>
              <a:gd name="connsiteX6" fmla="*/ 8299188 w 8299188"/>
              <a:gd name="connsiteY6" fmla="*/ 3228622 h 3228622"/>
              <a:gd name="connsiteX7" fmla="*/ 3610802 w 8299188"/>
              <a:gd name="connsiteY7" fmla="*/ 3228622 h 3228622"/>
              <a:gd name="connsiteX8" fmla="*/ 3622091 w 8299188"/>
              <a:gd name="connsiteY8" fmla="*/ 1837266 h 3228622"/>
              <a:gd name="connsiteX9" fmla="*/ 1890889 w 8299188"/>
              <a:gd name="connsiteY9" fmla="*/ 1837267 h 3228622"/>
              <a:gd name="connsiteX10" fmla="*/ 1890889 w 8299188"/>
              <a:gd name="connsiteY10" fmla="*/ 2421467 h 3228622"/>
              <a:gd name="connsiteX11" fmla="*/ 0 w 8299188"/>
              <a:gd name="connsiteY11" fmla="*/ 1603022 h 3228622"/>
              <a:gd name="connsiteX0" fmla="*/ 0 w 8299188"/>
              <a:gd name="connsiteY0" fmla="*/ 1603022 h 3228622"/>
              <a:gd name="connsiteX1" fmla="*/ 1857022 w 8299188"/>
              <a:gd name="connsiteY1" fmla="*/ 1371600 h 3228622"/>
              <a:gd name="connsiteX2" fmla="*/ 1902177 w 8299188"/>
              <a:gd name="connsiteY2" fmla="*/ 1436510 h 3228622"/>
              <a:gd name="connsiteX3" fmla="*/ 3599513 w 8299188"/>
              <a:gd name="connsiteY3" fmla="*/ 1436510 h 3228622"/>
              <a:gd name="connsiteX4" fmla="*/ 3610802 w 8299188"/>
              <a:gd name="connsiteY4" fmla="*/ 0 h 3228622"/>
              <a:gd name="connsiteX5" fmla="*/ 8299188 w 8299188"/>
              <a:gd name="connsiteY5" fmla="*/ 0 h 3228622"/>
              <a:gd name="connsiteX6" fmla="*/ 8299188 w 8299188"/>
              <a:gd name="connsiteY6" fmla="*/ 3228622 h 3228622"/>
              <a:gd name="connsiteX7" fmla="*/ 3610802 w 8299188"/>
              <a:gd name="connsiteY7" fmla="*/ 3228622 h 3228622"/>
              <a:gd name="connsiteX8" fmla="*/ 3622091 w 8299188"/>
              <a:gd name="connsiteY8" fmla="*/ 1837266 h 3228622"/>
              <a:gd name="connsiteX9" fmla="*/ 1890889 w 8299188"/>
              <a:gd name="connsiteY9" fmla="*/ 1837267 h 3228622"/>
              <a:gd name="connsiteX10" fmla="*/ 1879600 w 8299188"/>
              <a:gd name="connsiteY10" fmla="*/ 1924756 h 3228622"/>
              <a:gd name="connsiteX11" fmla="*/ 0 w 8299188"/>
              <a:gd name="connsiteY11" fmla="*/ 1603022 h 3228622"/>
              <a:gd name="connsiteX0" fmla="*/ 0 w 8299188"/>
              <a:gd name="connsiteY0" fmla="*/ 1603022 h 3228622"/>
              <a:gd name="connsiteX1" fmla="*/ 1902178 w 8299188"/>
              <a:gd name="connsiteY1" fmla="*/ 1371600 h 3228622"/>
              <a:gd name="connsiteX2" fmla="*/ 1902177 w 8299188"/>
              <a:gd name="connsiteY2" fmla="*/ 1436510 h 3228622"/>
              <a:gd name="connsiteX3" fmla="*/ 3599513 w 8299188"/>
              <a:gd name="connsiteY3" fmla="*/ 1436510 h 3228622"/>
              <a:gd name="connsiteX4" fmla="*/ 3610802 w 8299188"/>
              <a:gd name="connsiteY4" fmla="*/ 0 h 3228622"/>
              <a:gd name="connsiteX5" fmla="*/ 8299188 w 8299188"/>
              <a:gd name="connsiteY5" fmla="*/ 0 h 3228622"/>
              <a:gd name="connsiteX6" fmla="*/ 8299188 w 8299188"/>
              <a:gd name="connsiteY6" fmla="*/ 3228622 h 3228622"/>
              <a:gd name="connsiteX7" fmla="*/ 3610802 w 8299188"/>
              <a:gd name="connsiteY7" fmla="*/ 3228622 h 3228622"/>
              <a:gd name="connsiteX8" fmla="*/ 3622091 w 8299188"/>
              <a:gd name="connsiteY8" fmla="*/ 1837266 h 3228622"/>
              <a:gd name="connsiteX9" fmla="*/ 1890889 w 8299188"/>
              <a:gd name="connsiteY9" fmla="*/ 1837267 h 3228622"/>
              <a:gd name="connsiteX10" fmla="*/ 1879600 w 8299188"/>
              <a:gd name="connsiteY10" fmla="*/ 1924756 h 3228622"/>
              <a:gd name="connsiteX11" fmla="*/ 0 w 8299188"/>
              <a:gd name="connsiteY11" fmla="*/ 1603022 h 3228622"/>
              <a:gd name="connsiteX0" fmla="*/ 0 w 8299188"/>
              <a:gd name="connsiteY0" fmla="*/ 1603022 h 3228622"/>
              <a:gd name="connsiteX1" fmla="*/ 1902178 w 8299188"/>
              <a:gd name="connsiteY1" fmla="*/ 1371600 h 3228622"/>
              <a:gd name="connsiteX2" fmla="*/ 1902177 w 8299188"/>
              <a:gd name="connsiteY2" fmla="*/ 1436510 h 3228622"/>
              <a:gd name="connsiteX3" fmla="*/ 3599513 w 8299188"/>
              <a:gd name="connsiteY3" fmla="*/ 1436510 h 3228622"/>
              <a:gd name="connsiteX4" fmla="*/ 3610802 w 8299188"/>
              <a:gd name="connsiteY4" fmla="*/ 0 h 3228622"/>
              <a:gd name="connsiteX5" fmla="*/ 8299188 w 8299188"/>
              <a:gd name="connsiteY5" fmla="*/ 0 h 3228622"/>
              <a:gd name="connsiteX6" fmla="*/ 8299188 w 8299188"/>
              <a:gd name="connsiteY6" fmla="*/ 3228622 h 3228622"/>
              <a:gd name="connsiteX7" fmla="*/ 3610802 w 8299188"/>
              <a:gd name="connsiteY7" fmla="*/ 3228622 h 3228622"/>
              <a:gd name="connsiteX8" fmla="*/ 3622091 w 8299188"/>
              <a:gd name="connsiteY8" fmla="*/ 1837266 h 3228622"/>
              <a:gd name="connsiteX9" fmla="*/ 1890889 w 8299188"/>
              <a:gd name="connsiteY9" fmla="*/ 1837267 h 3228622"/>
              <a:gd name="connsiteX10" fmla="*/ 1890889 w 8299188"/>
              <a:gd name="connsiteY10" fmla="*/ 1924756 h 3228622"/>
              <a:gd name="connsiteX11" fmla="*/ 0 w 8299188"/>
              <a:gd name="connsiteY11" fmla="*/ 1603022 h 3228622"/>
              <a:gd name="connsiteX0" fmla="*/ 0 w 8299188"/>
              <a:gd name="connsiteY0" fmla="*/ 1603022 h 3228622"/>
              <a:gd name="connsiteX1" fmla="*/ 1902178 w 8299188"/>
              <a:gd name="connsiteY1" fmla="*/ 1371600 h 3228622"/>
              <a:gd name="connsiteX2" fmla="*/ 1902177 w 8299188"/>
              <a:gd name="connsiteY2" fmla="*/ 1447799 h 3228622"/>
              <a:gd name="connsiteX3" fmla="*/ 3599513 w 8299188"/>
              <a:gd name="connsiteY3" fmla="*/ 1436510 h 3228622"/>
              <a:gd name="connsiteX4" fmla="*/ 3610802 w 8299188"/>
              <a:gd name="connsiteY4" fmla="*/ 0 h 3228622"/>
              <a:gd name="connsiteX5" fmla="*/ 8299188 w 8299188"/>
              <a:gd name="connsiteY5" fmla="*/ 0 h 3228622"/>
              <a:gd name="connsiteX6" fmla="*/ 8299188 w 8299188"/>
              <a:gd name="connsiteY6" fmla="*/ 3228622 h 3228622"/>
              <a:gd name="connsiteX7" fmla="*/ 3610802 w 8299188"/>
              <a:gd name="connsiteY7" fmla="*/ 3228622 h 3228622"/>
              <a:gd name="connsiteX8" fmla="*/ 3622091 w 8299188"/>
              <a:gd name="connsiteY8" fmla="*/ 1837266 h 3228622"/>
              <a:gd name="connsiteX9" fmla="*/ 1890889 w 8299188"/>
              <a:gd name="connsiteY9" fmla="*/ 1837267 h 3228622"/>
              <a:gd name="connsiteX10" fmla="*/ 1890889 w 8299188"/>
              <a:gd name="connsiteY10" fmla="*/ 1924756 h 3228622"/>
              <a:gd name="connsiteX11" fmla="*/ 0 w 8299188"/>
              <a:gd name="connsiteY11" fmla="*/ 1603022 h 3228622"/>
              <a:gd name="connsiteX0" fmla="*/ 0 w 8299188"/>
              <a:gd name="connsiteY0" fmla="*/ 1603022 h 3228622"/>
              <a:gd name="connsiteX1" fmla="*/ 1902178 w 8299188"/>
              <a:gd name="connsiteY1" fmla="*/ 1371600 h 3228622"/>
              <a:gd name="connsiteX2" fmla="*/ 1902177 w 8299188"/>
              <a:gd name="connsiteY2" fmla="*/ 1447799 h 3228622"/>
              <a:gd name="connsiteX3" fmla="*/ 3610802 w 8299188"/>
              <a:gd name="connsiteY3" fmla="*/ 1447799 h 3228622"/>
              <a:gd name="connsiteX4" fmla="*/ 3610802 w 8299188"/>
              <a:gd name="connsiteY4" fmla="*/ 0 h 3228622"/>
              <a:gd name="connsiteX5" fmla="*/ 8299188 w 8299188"/>
              <a:gd name="connsiteY5" fmla="*/ 0 h 3228622"/>
              <a:gd name="connsiteX6" fmla="*/ 8299188 w 8299188"/>
              <a:gd name="connsiteY6" fmla="*/ 3228622 h 3228622"/>
              <a:gd name="connsiteX7" fmla="*/ 3610802 w 8299188"/>
              <a:gd name="connsiteY7" fmla="*/ 3228622 h 3228622"/>
              <a:gd name="connsiteX8" fmla="*/ 3622091 w 8299188"/>
              <a:gd name="connsiteY8" fmla="*/ 1837266 h 3228622"/>
              <a:gd name="connsiteX9" fmla="*/ 1890889 w 8299188"/>
              <a:gd name="connsiteY9" fmla="*/ 1837267 h 3228622"/>
              <a:gd name="connsiteX10" fmla="*/ 1890889 w 8299188"/>
              <a:gd name="connsiteY10" fmla="*/ 1924756 h 3228622"/>
              <a:gd name="connsiteX11" fmla="*/ 0 w 8299188"/>
              <a:gd name="connsiteY11" fmla="*/ 1603022 h 3228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99188" h="3228622">
                <a:moveTo>
                  <a:pt x="0" y="1603022"/>
                </a:moveTo>
                <a:lnTo>
                  <a:pt x="1902178" y="1371600"/>
                </a:lnTo>
                <a:cubicBezTo>
                  <a:pt x="1902178" y="1393237"/>
                  <a:pt x="1902177" y="1426162"/>
                  <a:pt x="1902177" y="1447799"/>
                </a:cubicBezTo>
                <a:lnTo>
                  <a:pt x="3610802" y="1447799"/>
                </a:lnTo>
                <a:lnTo>
                  <a:pt x="3610802" y="0"/>
                </a:lnTo>
                <a:lnTo>
                  <a:pt x="8299188" y="0"/>
                </a:lnTo>
                <a:lnTo>
                  <a:pt x="8299188" y="3228622"/>
                </a:lnTo>
                <a:lnTo>
                  <a:pt x="3610802" y="3228622"/>
                </a:lnTo>
                <a:lnTo>
                  <a:pt x="3622091" y="1837266"/>
                </a:lnTo>
                <a:lnTo>
                  <a:pt x="1890889" y="1837267"/>
                </a:lnTo>
                <a:lnTo>
                  <a:pt x="1890889" y="1924756"/>
                </a:lnTo>
                <a:lnTo>
                  <a:pt x="0" y="1603022"/>
                </a:lnTo>
                <a:close/>
              </a:path>
            </a:pathLst>
          </a:cu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787166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664" y="331562"/>
            <a:ext cx="8305800" cy="1143000"/>
          </a:xfrm>
        </p:spPr>
        <p:txBody>
          <a:bodyPr>
            <a:normAutofit/>
          </a:bodyPr>
          <a:lstStyle/>
          <a:p>
            <a:r>
              <a:rPr lang="en-US" dirty="0" smtClean="0"/>
              <a:t>Findings (RQ2)</a:t>
            </a:r>
            <a:endParaRPr lang="en-US" dirty="0"/>
          </a:p>
        </p:txBody>
      </p:sp>
      <p:sp>
        <p:nvSpPr>
          <p:cNvPr id="4" name="Content Placeholder 2"/>
          <p:cNvSpPr txBox="1">
            <a:spLocks/>
          </p:cNvSpPr>
          <p:nvPr/>
        </p:nvSpPr>
        <p:spPr>
          <a:xfrm>
            <a:off x="457200" y="1920085"/>
            <a:ext cx="3129280" cy="4434840"/>
          </a:xfrm>
          <a:prstGeom prst="rect">
            <a:avLst/>
          </a:prstGeom>
        </p:spPr>
        <p:txBody>
          <a:bodyPr rtlCol="0">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438912" indent="-320040" defTabSz="914400" fontAlgn="auto">
              <a:spcBef>
                <a:spcPts val="0"/>
              </a:spcBef>
              <a:spcAft>
                <a:spcPts val="0"/>
              </a:spcAft>
              <a:buFont typeface="Wingdings 2"/>
              <a:buChar char=""/>
              <a:defRPr/>
            </a:pPr>
            <a:r>
              <a:rPr lang="en-US" sz="2400" dirty="0"/>
              <a:t>Is there a significant relationship between readability level of OUM modules and students’ performance?</a:t>
            </a:r>
          </a:p>
        </p:txBody>
      </p:sp>
      <p:sp>
        <p:nvSpPr>
          <p:cNvPr id="5" name="Alternate Process 3"/>
          <p:cNvSpPr/>
          <p:nvPr/>
        </p:nvSpPr>
        <p:spPr>
          <a:xfrm>
            <a:off x="3860800" y="1892144"/>
            <a:ext cx="4758267" cy="4288523"/>
          </a:xfrm>
          <a:prstGeom prst="flowChartAlternateProcess">
            <a:avLst/>
          </a:prstGeom>
          <a:effectLst>
            <a:glow rad="101600">
              <a:schemeClr val="tx1">
                <a:alpha val="75000"/>
              </a:schemeClr>
            </a:glow>
            <a:outerShdw blurRad="39000" dist="25400" dir="5400000" rotWithShape="0">
              <a:srgbClr val="000000">
                <a:alpha val="38000"/>
              </a:srgbClr>
            </a:outerShdw>
          </a:effectLst>
        </p:spPr>
        <p:style>
          <a:lnRef idx="1">
            <a:schemeClr val="accent1"/>
          </a:lnRef>
          <a:fillRef idx="3">
            <a:schemeClr val="accent1"/>
          </a:fillRef>
          <a:effectRef idx="2">
            <a:schemeClr val="accent1"/>
          </a:effectRef>
          <a:fontRef idx="minor">
            <a:schemeClr val="lt1"/>
          </a:fontRef>
        </p:style>
        <p:txBody>
          <a:bodyPr anchor="ctr"/>
          <a:lstStyle/>
          <a:p>
            <a:pPr lvl="0"/>
            <a:r>
              <a:rPr lang="en-GB" sz="2400" dirty="0" smtClean="0"/>
              <a:t> </a:t>
            </a:r>
          </a:p>
          <a:p>
            <a:pPr lvl="0"/>
            <a:endParaRPr lang="en-US" sz="2400" dirty="0"/>
          </a:p>
          <a:p>
            <a:pPr lvl="0"/>
            <a:endParaRPr lang="en-GB" sz="2400" dirty="0" smtClean="0"/>
          </a:p>
          <a:p>
            <a:pPr marL="342900" lvl="0" indent="-342900">
              <a:buFont typeface="Arial" panose="020B0604020202020204" pitchFamily="34" charset="0"/>
              <a:buChar char="•"/>
            </a:pPr>
            <a:r>
              <a:rPr lang="en-GB" sz="2400" dirty="0" smtClean="0"/>
              <a:t>Spearman </a:t>
            </a:r>
            <a:r>
              <a:rPr lang="en-GB" sz="2400" dirty="0"/>
              <a:t>rank order correlation was </a:t>
            </a:r>
            <a:r>
              <a:rPr lang="en-GB" sz="2400" dirty="0" smtClean="0"/>
              <a:t>used</a:t>
            </a:r>
          </a:p>
          <a:p>
            <a:pPr marL="342900" lvl="0" indent="-342900">
              <a:buFont typeface="Arial" panose="020B0604020202020204" pitchFamily="34" charset="0"/>
              <a:buChar char="•"/>
            </a:pPr>
            <a:endParaRPr lang="en-GB" sz="2400" dirty="0"/>
          </a:p>
          <a:p>
            <a:pPr marL="342900" lvl="0" indent="-342900">
              <a:buFont typeface="Arial" panose="020B0604020202020204" pitchFamily="34" charset="0"/>
              <a:buChar char="•"/>
            </a:pPr>
            <a:r>
              <a:rPr lang="en-GB" sz="2400" i="1" dirty="0" smtClean="0"/>
              <a:t>rs</a:t>
            </a:r>
            <a:r>
              <a:rPr lang="en-GB" sz="2400" dirty="0" smtClean="0"/>
              <a:t> = 0.0898, </a:t>
            </a:r>
            <a:r>
              <a:rPr lang="en-GB" sz="2400" i="1" dirty="0" smtClean="0"/>
              <a:t>df=16</a:t>
            </a:r>
            <a:r>
              <a:rPr lang="en-GB" sz="2400" dirty="0" smtClean="0"/>
              <a:t>, </a:t>
            </a:r>
            <a:r>
              <a:rPr lang="en-GB" sz="2400" i="1" dirty="0" smtClean="0"/>
              <a:t>p</a:t>
            </a:r>
            <a:r>
              <a:rPr lang="en-GB" sz="2400" dirty="0" smtClean="0"/>
              <a:t>=0.72</a:t>
            </a:r>
          </a:p>
          <a:p>
            <a:pPr marL="342900" lvl="0"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a:solidFill>
                  <a:schemeClr val="bg1"/>
                </a:solidFill>
              </a:rPr>
              <a:t>Readability levels of modules do not </a:t>
            </a:r>
            <a:r>
              <a:rPr lang="en-GB" sz="2400" dirty="0" smtClean="0">
                <a:solidFill>
                  <a:schemeClr val="bg1"/>
                </a:solidFill>
              </a:rPr>
              <a:t>seem </a:t>
            </a:r>
            <a:r>
              <a:rPr lang="en-GB" sz="2400" dirty="0">
                <a:solidFill>
                  <a:schemeClr val="bg1"/>
                </a:solidFill>
              </a:rPr>
              <a:t>to have a significant relationship with the students’ performance</a:t>
            </a:r>
          </a:p>
          <a:p>
            <a:pPr marL="342900" lvl="0" indent="-342900">
              <a:buFont typeface="Arial" panose="020B0604020202020204" pitchFamily="34" charset="0"/>
              <a:buChar char="•"/>
            </a:pPr>
            <a:endParaRPr lang="en-GB" sz="2400" dirty="0" smtClean="0"/>
          </a:p>
          <a:p>
            <a:pPr marL="342900" lvl="0" indent="-342900">
              <a:buFont typeface="Arial" panose="020B0604020202020204" pitchFamily="34" charset="0"/>
              <a:buChar char="•"/>
            </a:pPr>
            <a:endParaRPr lang="en-GB" sz="2400" dirty="0" smtClean="0"/>
          </a:p>
          <a:p>
            <a:pPr marL="342900" lvl="0" indent="-342900">
              <a:buFont typeface="Arial" panose="020B0604020202020204" pitchFamily="34" charset="0"/>
              <a:buChar char="•"/>
            </a:pPr>
            <a:endParaRPr lang="en-GB" sz="2400" dirty="0" smtClean="0">
              <a:solidFill>
                <a:schemeClr val="tx1"/>
              </a:solidFill>
            </a:endParaRPr>
          </a:p>
        </p:txBody>
      </p:sp>
    </p:spTree>
    <p:extLst>
      <p:ext uri="{BB962C8B-B14F-4D97-AF65-F5344CB8AC3E}">
        <p14:creationId xmlns:p14="http://schemas.microsoft.com/office/powerpoint/2010/main" val="19081153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681" y="760209"/>
            <a:ext cx="8229600" cy="780349"/>
          </a:xfrm>
        </p:spPr>
        <p:txBody>
          <a:bodyPr>
            <a:normAutofit fontScale="90000"/>
          </a:bodyPr>
          <a:lstStyle/>
          <a:p>
            <a:pPr>
              <a:defRPr/>
            </a:pPr>
            <a:r>
              <a:rPr lang="en-US" dirty="0" smtClean="0">
                <a:ea typeface="ＭＳ Ｐゴシック" charset="0"/>
              </a:rPr>
              <a:t>Findings based on Visual Inspection </a:t>
            </a:r>
            <a:endParaRPr lang="en-US" dirty="0">
              <a:ea typeface="ＭＳ Ｐゴシック"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767609819"/>
              </p:ext>
            </p:extLst>
          </p:nvPr>
        </p:nvGraphicFramePr>
        <p:xfrm>
          <a:off x="640080" y="3890058"/>
          <a:ext cx="7620000" cy="2575089"/>
        </p:xfrm>
        <a:graphic>
          <a:graphicData uri="http://schemas.openxmlformats.org/drawingml/2006/table">
            <a:tbl>
              <a:tblPr firstRow="1" bandRow="1">
                <a:tableStyleId>{5C22544A-7EE6-4342-B048-85BDC9FD1C3A}</a:tableStyleId>
              </a:tblPr>
              <a:tblGrid>
                <a:gridCol w="1544320"/>
                <a:gridCol w="3143509"/>
                <a:gridCol w="886624"/>
                <a:gridCol w="2045547"/>
              </a:tblGrid>
              <a:tr h="370840">
                <a:tc>
                  <a:txBody>
                    <a:bodyPr/>
                    <a:lstStyle/>
                    <a:p>
                      <a:r>
                        <a:rPr lang="en-US" sz="1400" dirty="0" smtClean="0"/>
                        <a:t>Readability</a:t>
                      </a:r>
                      <a:r>
                        <a:rPr lang="en-US" sz="1400" baseline="0" dirty="0" smtClean="0"/>
                        <a:t> Level</a:t>
                      </a:r>
                      <a:endParaRPr lang="en-US" sz="1400" dirty="0"/>
                    </a:p>
                  </a:txBody>
                  <a:tcPr/>
                </a:tc>
                <a:tc>
                  <a:txBody>
                    <a:bodyPr/>
                    <a:lstStyle/>
                    <a:p>
                      <a:r>
                        <a:rPr lang="en-US" sz="1400" dirty="0" smtClean="0"/>
                        <a:t>Module</a:t>
                      </a:r>
                      <a:endParaRPr lang="en-US" sz="1400" dirty="0"/>
                    </a:p>
                  </a:txBody>
                  <a:tcPr/>
                </a:tc>
                <a:tc>
                  <a:txBody>
                    <a:bodyPr/>
                    <a:lstStyle/>
                    <a:p>
                      <a:r>
                        <a:rPr lang="en-US" sz="1400" dirty="0" smtClean="0"/>
                        <a:t>Rank</a:t>
                      </a:r>
                      <a:endParaRPr lang="en-US" sz="1400" dirty="0"/>
                    </a:p>
                  </a:txBody>
                  <a:tcPr/>
                </a:tc>
                <a:tc>
                  <a:txBody>
                    <a:bodyPr/>
                    <a:lstStyle/>
                    <a:p>
                      <a:r>
                        <a:rPr lang="en-US" sz="1400" dirty="0" smtClean="0"/>
                        <a:t>Student performance</a:t>
                      </a:r>
                      <a:endParaRPr lang="en-US" sz="1400" dirty="0"/>
                    </a:p>
                  </a:txBody>
                  <a:tcPr/>
                </a:tc>
              </a:tr>
              <a:tr h="502449">
                <a:tc>
                  <a:txBody>
                    <a:bodyPr/>
                    <a:lstStyle/>
                    <a:p>
                      <a:r>
                        <a:rPr lang="en-US" sz="1400" dirty="0" smtClean="0"/>
                        <a:t>Tertiary</a:t>
                      </a:r>
                    </a:p>
                  </a:txBody>
                  <a:tcPr>
                    <a:solidFill>
                      <a:srgbClr val="FFC000"/>
                    </a:solidFill>
                  </a:tcPr>
                </a:tc>
                <a:tc>
                  <a:txBody>
                    <a:bodyPr/>
                    <a:lstStyle/>
                    <a:p>
                      <a:r>
                        <a:rPr kumimoji="0" lang="en-GB" sz="1400" i="1" kern="1200" dirty="0" smtClean="0">
                          <a:solidFill>
                            <a:schemeClr val="dk1"/>
                          </a:solidFill>
                          <a:effectLst/>
                          <a:latin typeface="+mn-lt"/>
                          <a:ea typeface="+mn-ea"/>
                          <a:cs typeface="+mn-cs"/>
                        </a:rPr>
                        <a:t>English</a:t>
                      </a:r>
                      <a:r>
                        <a:rPr kumimoji="0" lang="en-GB" sz="1400" i="1" kern="1200" baseline="0" dirty="0" smtClean="0">
                          <a:solidFill>
                            <a:schemeClr val="dk1"/>
                          </a:solidFill>
                          <a:effectLst/>
                          <a:latin typeface="+mn-lt"/>
                          <a:ea typeface="+mn-ea"/>
                          <a:cs typeface="+mn-cs"/>
                        </a:rPr>
                        <a:t> for Workplace Communication</a:t>
                      </a:r>
                      <a:endParaRPr lang="en-US" sz="1400" dirty="0"/>
                    </a:p>
                  </a:txBody>
                  <a:tcPr>
                    <a:solidFill>
                      <a:srgbClr val="FFC000"/>
                    </a:solidFill>
                  </a:tcPr>
                </a:tc>
                <a:tc>
                  <a:txBody>
                    <a:bodyPr/>
                    <a:lstStyle/>
                    <a:p>
                      <a:r>
                        <a:rPr lang="en-US" sz="1400" dirty="0" smtClean="0"/>
                        <a:t>11</a:t>
                      </a:r>
                      <a:endParaRPr lang="en-US" sz="1400" dirty="0"/>
                    </a:p>
                  </a:txBody>
                  <a:tcPr>
                    <a:solidFill>
                      <a:srgbClr val="FFC000"/>
                    </a:solidFill>
                  </a:tcPr>
                </a:tc>
                <a:tc>
                  <a:txBody>
                    <a:bodyPr/>
                    <a:lstStyle/>
                    <a:p>
                      <a:r>
                        <a:rPr lang="en-US" sz="1400" dirty="0" smtClean="0"/>
                        <a:t>Around</a:t>
                      </a:r>
                      <a:r>
                        <a:rPr lang="en-US" sz="1400" baseline="0" dirty="0" smtClean="0"/>
                        <a:t> median mark</a:t>
                      </a:r>
                      <a:endParaRPr lang="en-US" sz="1400" dirty="0"/>
                    </a:p>
                  </a:txBody>
                  <a:tcPr>
                    <a:solidFill>
                      <a:srgbClr val="FFC000"/>
                    </a:solidFill>
                  </a:tcPr>
                </a:tc>
              </a:tr>
              <a:tr h="4233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Post</a:t>
                      </a:r>
                      <a:r>
                        <a:rPr lang="en-US" sz="1400" baseline="0" dirty="0" smtClean="0"/>
                        <a:t> Grad</a:t>
                      </a:r>
                      <a:endParaRPr lang="en-US" sz="1400" dirty="0" smtClean="0"/>
                    </a:p>
                  </a:txBody>
                  <a:tcPr>
                    <a:solidFill>
                      <a:schemeClr val="accent3">
                        <a:lumMod val="40000"/>
                        <a:lumOff val="60000"/>
                      </a:schemeClr>
                    </a:solidFill>
                  </a:tcPr>
                </a:tc>
                <a:tc>
                  <a:txBody>
                    <a:bodyPr/>
                    <a:lstStyle/>
                    <a:p>
                      <a:r>
                        <a:rPr kumimoji="0" lang="en-GB" sz="1400" i="1" kern="1200" dirty="0" smtClean="0">
                          <a:solidFill>
                            <a:schemeClr val="dk1"/>
                          </a:solidFill>
                          <a:effectLst/>
                          <a:latin typeface="+mn-lt"/>
                          <a:ea typeface="+mn-ea"/>
                          <a:cs typeface="+mn-cs"/>
                        </a:rPr>
                        <a:t>Industrial</a:t>
                      </a:r>
                      <a:r>
                        <a:rPr kumimoji="0" lang="en-GB" sz="1400" i="1" kern="1200" baseline="0" dirty="0" smtClean="0">
                          <a:solidFill>
                            <a:schemeClr val="dk1"/>
                          </a:solidFill>
                          <a:effectLst/>
                          <a:latin typeface="+mn-lt"/>
                          <a:ea typeface="+mn-ea"/>
                          <a:cs typeface="+mn-cs"/>
                        </a:rPr>
                        <a:t> Hygiene</a:t>
                      </a:r>
                      <a:endParaRPr lang="en-US" sz="1400" dirty="0"/>
                    </a:p>
                  </a:txBody>
                  <a:tcPr>
                    <a:solidFill>
                      <a:schemeClr val="accent3">
                        <a:lumMod val="40000"/>
                        <a:lumOff val="60000"/>
                      </a:schemeClr>
                    </a:solidFill>
                  </a:tcPr>
                </a:tc>
                <a:tc>
                  <a:txBody>
                    <a:bodyPr/>
                    <a:lstStyle/>
                    <a:p>
                      <a:r>
                        <a:rPr lang="en-US" sz="1400" dirty="0" smtClean="0"/>
                        <a:t>12</a:t>
                      </a:r>
                      <a:endParaRPr lang="en-US" sz="1400" dirty="0"/>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Around median mark</a:t>
                      </a:r>
                    </a:p>
                    <a:p>
                      <a:endParaRPr lang="en-US" sz="1400" dirty="0"/>
                    </a:p>
                  </a:txBody>
                  <a:tcPr>
                    <a:solidFill>
                      <a:schemeClr val="accent3">
                        <a:lumMod val="40000"/>
                        <a:lumOff val="60000"/>
                      </a:schemeClr>
                    </a:solidFill>
                  </a:tcPr>
                </a:tc>
              </a:tr>
              <a:tr h="3606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Tertiary</a:t>
                      </a:r>
                    </a:p>
                  </a:txBody>
                  <a:tcPr>
                    <a:solidFill>
                      <a:srgbClr val="FFC000"/>
                    </a:solidFill>
                  </a:tcPr>
                </a:tc>
                <a:tc>
                  <a:txBody>
                    <a:bodyPr/>
                    <a:lstStyle/>
                    <a:p>
                      <a:r>
                        <a:rPr kumimoji="0" lang="en-GB" sz="1400" i="1" kern="1200" dirty="0" smtClean="0">
                          <a:solidFill>
                            <a:schemeClr val="dk1"/>
                          </a:solidFill>
                          <a:effectLst/>
                          <a:latin typeface="+mn-lt"/>
                          <a:ea typeface="+mn-ea"/>
                          <a:cs typeface="+mn-cs"/>
                        </a:rPr>
                        <a:t>Educational Psychology</a:t>
                      </a:r>
                    </a:p>
                    <a:p>
                      <a:endParaRPr lang="en-US" sz="1400" dirty="0"/>
                    </a:p>
                  </a:txBody>
                  <a:tcPr>
                    <a:solidFill>
                      <a:srgbClr val="FFC000"/>
                    </a:solidFill>
                  </a:tcPr>
                </a:tc>
                <a:tc>
                  <a:txBody>
                    <a:bodyPr/>
                    <a:lstStyle/>
                    <a:p>
                      <a:r>
                        <a:rPr lang="en-US" sz="1400" dirty="0" smtClean="0"/>
                        <a:t>17</a:t>
                      </a:r>
                      <a:endParaRPr lang="en-US" sz="1400" dirty="0"/>
                    </a:p>
                  </a:txBody>
                  <a:tcPr>
                    <a:solidFill>
                      <a:srgbClr val="FFC000"/>
                    </a:solidFill>
                  </a:tcPr>
                </a:tc>
                <a:tc>
                  <a:txBody>
                    <a:bodyPr/>
                    <a:lstStyle/>
                    <a:p>
                      <a:r>
                        <a:rPr lang="en-US" sz="1400" dirty="0" smtClean="0"/>
                        <a:t>Worst</a:t>
                      </a:r>
                      <a:endParaRPr lang="en-US" sz="1400" dirty="0"/>
                    </a:p>
                  </a:txBody>
                  <a:tcPr>
                    <a:solidFill>
                      <a:srgbClr val="FFC000"/>
                    </a:solidFill>
                  </a:tcPr>
                </a:tc>
              </a:tr>
              <a:tr h="4495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Tertiary</a:t>
                      </a:r>
                    </a:p>
                    <a:p>
                      <a:endParaRPr lang="en-US" sz="1400" dirty="0"/>
                    </a:p>
                  </a:txBody>
                  <a:tcPr>
                    <a:solidFill>
                      <a:srgbClr val="FFC000"/>
                    </a:solidFill>
                  </a:tcPr>
                </a:tc>
                <a:tc>
                  <a:txBody>
                    <a:bodyPr/>
                    <a:lstStyle/>
                    <a:p>
                      <a:r>
                        <a:rPr kumimoji="0" lang="en-GB" sz="1400" i="1" kern="1200" dirty="0" smtClean="0">
                          <a:solidFill>
                            <a:schemeClr val="dk1"/>
                          </a:solidFill>
                          <a:effectLst/>
                          <a:latin typeface="+mn-lt"/>
                          <a:ea typeface="+mn-ea"/>
                          <a:cs typeface="+mn-cs"/>
                        </a:rPr>
                        <a:t>Management Accounting</a:t>
                      </a:r>
                      <a:endParaRPr lang="en-US" sz="1400" dirty="0"/>
                    </a:p>
                  </a:txBody>
                  <a:tcPr>
                    <a:solidFill>
                      <a:srgbClr val="FFC000"/>
                    </a:solidFill>
                  </a:tcPr>
                </a:tc>
                <a:tc>
                  <a:txBody>
                    <a:bodyPr/>
                    <a:lstStyle/>
                    <a:p>
                      <a:r>
                        <a:rPr lang="en-US" sz="1400" dirty="0" smtClean="0"/>
                        <a:t>18</a:t>
                      </a:r>
                      <a:endParaRPr lang="en-US" sz="1400" dirty="0"/>
                    </a:p>
                  </a:txBody>
                  <a:tcPr>
                    <a:solidFill>
                      <a:srgbClr val="FFC000"/>
                    </a:solidFill>
                  </a:tcPr>
                </a:tc>
                <a:tc>
                  <a:txBody>
                    <a:bodyPr/>
                    <a:lstStyle/>
                    <a:p>
                      <a:r>
                        <a:rPr lang="en-US" sz="1400" dirty="0" smtClean="0"/>
                        <a:t>Worst</a:t>
                      </a:r>
                      <a:endParaRPr lang="en-US" sz="1400" dirty="0"/>
                    </a:p>
                  </a:txBody>
                  <a:tcPr>
                    <a:solidFill>
                      <a:srgbClr val="FFC000"/>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171485820"/>
              </p:ext>
            </p:extLst>
          </p:nvPr>
        </p:nvGraphicFramePr>
        <p:xfrm>
          <a:off x="640080" y="1576118"/>
          <a:ext cx="7620000" cy="2877349"/>
        </p:xfrm>
        <a:graphic>
          <a:graphicData uri="http://schemas.openxmlformats.org/drawingml/2006/table">
            <a:tbl>
              <a:tblPr firstRow="1" bandRow="1">
                <a:tableStyleId>{5C22544A-7EE6-4342-B048-85BDC9FD1C3A}</a:tableStyleId>
              </a:tblPr>
              <a:tblGrid>
                <a:gridCol w="1536700"/>
                <a:gridCol w="3136900"/>
                <a:gridCol w="894080"/>
                <a:gridCol w="2052320"/>
              </a:tblGrid>
              <a:tr h="370840">
                <a:tc>
                  <a:txBody>
                    <a:bodyPr/>
                    <a:lstStyle/>
                    <a:p>
                      <a:r>
                        <a:rPr lang="en-US" sz="1400" dirty="0" smtClean="0"/>
                        <a:t>Readability</a:t>
                      </a:r>
                      <a:r>
                        <a:rPr lang="en-US" sz="1400" baseline="0" dirty="0" smtClean="0"/>
                        <a:t> Level</a:t>
                      </a:r>
                      <a:endParaRPr lang="en-US" sz="1400" dirty="0"/>
                    </a:p>
                  </a:txBody>
                  <a:tcPr/>
                </a:tc>
                <a:tc>
                  <a:txBody>
                    <a:bodyPr/>
                    <a:lstStyle/>
                    <a:p>
                      <a:r>
                        <a:rPr lang="en-US" sz="1400" dirty="0" smtClean="0"/>
                        <a:t>Module with high attrition</a:t>
                      </a:r>
                      <a:endParaRPr lang="en-US" sz="1400" dirty="0"/>
                    </a:p>
                  </a:txBody>
                  <a:tcPr/>
                </a:tc>
                <a:tc>
                  <a:txBody>
                    <a:bodyPr/>
                    <a:lstStyle/>
                    <a:p>
                      <a:r>
                        <a:rPr lang="en-US" sz="1400" dirty="0" smtClean="0"/>
                        <a:t>Rank (Exam marks)</a:t>
                      </a:r>
                      <a:endParaRPr lang="en-US" sz="1400" dirty="0"/>
                    </a:p>
                  </a:txBody>
                  <a:tcPr/>
                </a:tc>
                <a:tc>
                  <a:txBody>
                    <a:bodyPr/>
                    <a:lstStyle/>
                    <a:p>
                      <a:endParaRPr lang="en-US" sz="1400" dirty="0"/>
                    </a:p>
                  </a:txBody>
                  <a:tcPr/>
                </a:tc>
              </a:tr>
              <a:tr h="370840">
                <a:tc>
                  <a:txBody>
                    <a:bodyPr/>
                    <a:lstStyle/>
                    <a:p>
                      <a:r>
                        <a:rPr lang="en-US" sz="1400" dirty="0" smtClean="0"/>
                        <a:t>Tertiary</a:t>
                      </a:r>
                      <a:endParaRPr lang="en-US" sz="1400" dirty="0"/>
                    </a:p>
                  </a:txBody>
                  <a:tcPr>
                    <a:solidFill>
                      <a:srgbClr val="FFC000"/>
                    </a:solidFill>
                  </a:tcPr>
                </a:tc>
                <a:tc>
                  <a:txBody>
                    <a:bodyPr/>
                    <a:lstStyle/>
                    <a:p>
                      <a:r>
                        <a:rPr kumimoji="0" lang="en-GB" sz="1400" i="1" kern="1200" dirty="0" smtClean="0">
                          <a:solidFill>
                            <a:schemeClr val="dk1"/>
                          </a:solidFill>
                          <a:effectLst/>
                          <a:latin typeface="+mn-lt"/>
                          <a:ea typeface="+mn-ea"/>
                          <a:cs typeface="+mn-cs"/>
                        </a:rPr>
                        <a:t>Action Research in Early Childhood Education</a:t>
                      </a:r>
                      <a:endParaRPr lang="en-US" sz="1400" dirty="0"/>
                    </a:p>
                  </a:txBody>
                  <a:tcPr>
                    <a:solidFill>
                      <a:srgbClr val="FFC000"/>
                    </a:solidFill>
                  </a:tcPr>
                </a:tc>
                <a:tc>
                  <a:txBody>
                    <a:bodyPr/>
                    <a:lstStyle/>
                    <a:p>
                      <a:r>
                        <a:rPr lang="en-US" sz="1400" dirty="0" smtClean="0"/>
                        <a:t>1</a:t>
                      </a:r>
                      <a:endParaRPr lang="en-US" sz="1400" dirty="0"/>
                    </a:p>
                  </a:txBody>
                  <a:tcPr>
                    <a:solidFill>
                      <a:srgbClr val="FFC000"/>
                    </a:solidFill>
                  </a:tcPr>
                </a:tc>
                <a:tc>
                  <a:txBody>
                    <a:bodyPr/>
                    <a:lstStyle/>
                    <a:p>
                      <a:r>
                        <a:rPr lang="en-US" sz="1400" dirty="0" smtClean="0"/>
                        <a:t>Best</a:t>
                      </a:r>
                      <a:endParaRPr lang="en-US" sz="1400" dirty="0"/>
                    </a:p>
                  </a:txBody>
                  <a:tcPr>
                    <a:solidFill>
                      <a:srgbClr val="FFC00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Tertiary</a:t>
                      </a:r>
                    </a:p>
                  </a:txBody>
                  <a:tcPr>
                    <a:solidFill>
                      <a:srgbClr val="FFC000"/>
                    </a:solidFill>
                  </a:tcPr>
                </a:tc>
                <a:tc>
                  <a:txBody>
                    <a:bodyPr/>
                    <a:lstStyle/>
                    <a:p>
                      <a:r>
                        <a:rPr kumimoji="0" lang="en-GB" sz="1400" i="1" kern="1200" dirty="0" smtClean="0">
                          <a:solidFill>
                            <a:schemeClr val="dk1"/>
                          </a:solidFill>
                          <a:effectLst/>
                          <a:latin typeface="+mn-lt"/>
                          <a:ea typeface="+mn-ea"/>
                          <a:cs typeface="+mn-cs"/>
                        </a:rPr>
                        <a:t>Clinical Practice 12</a:t>
                      </a:r>
                      <a:endParaRPr lang="en-US" sz="1400" dirty="0"/>
                    </a:p>
                  </a:txBody>
                  <a:tcPr>
                    <a:solidFill>
                      <a:srgbClr val="FFC000"/>
                    </a:solidFill>
                  </a:tcPr>
                </a:tc>
                <a:tc>
                  <a:txBody>
                    <a:bodyPr/>
                    <a:lstStyle/>
                    <a:p>
                      <a:r>
                        <a:rPr lang="en-US" sz="1400" dirty="0" smtClean="0"/>
                        <a:t>2</a:t>
                      </a:r>
                      <a:endParaRPr lang="en-US" sz="1400" dirty="0"/>
                    </a:p>
                  </a:txBody>
                  <a:tcPr>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Best</a:t>
                      </a:r>
                    </a:p>
                    <a:p>
                      <a:endParaRPr lang="en-US" sz="1400" dirty="0"/>
                    </a:p>
                  </a:txBody>
                  <a:tcPr>
                    <a:solidFill>
                      <a:srgbClr val="FFC000"/>
                    </a:solidFill>
                  </a:tcPr>
                </a:tc>
              </a:tr>
              <a:tr h="370840">
                <a:tc>
                  <a:txBody>
                    <a:bodyPr/>
                    <a:lstStyle/>
                    <a:p>
                      <a:r>
                        <a:rPr lang="en-US" sz="1400" dirty="0" smtClean="0"/>
                        <a:t>Form 4 to 6</a:t>
                      </a:r>
                      <a:endParaRPr lang="en-US" sz="1400" dirty="0"/>
                    </a:p>
                  </a:txBody>
                  <a:tcPr>
                    <a:solidFill>
                      <a:schemeClr val="accent5">
                        <a:lumMod val="40000"/>
                        <a:lumOff val="60000"/>
                      </a:schemeClr>
                    </a:solidFill>
                  </a:tcPr>
                </a:tc>
                <a:tc>
                  <a:txBody>
                    <a:bodyPr/>
                    <a:lstStyle/>
                    <a:p>
                      <a:r>
                        <a:rPr kumimoji="0" lang="en-GB" sz="1400" i="1" kern="1200" dirty="0" smtClean="0">
                          <a:solidFill>
                            <a:schemeClr val="dk1"/>
                          </a:solidFill>
                          <a:effectLst/>
                          <a:latin typeface="+mn-lt"/>
                          <a:ea typeface="+mn-ea"/>
                          <a:cs typeface="+mn-cs"/>
                        </a:rPr>
                        <a:t>English for Science and Technical Purposes</a:t>
                      </a:r>
                      <a:endParaRPr lang="en-US" sz="1400" dirty="0"/>
                    </a:p>
                  </a:txBody>
                  <a:tcPr>
                    <a:solidFill>
                      <a:schemeClr val="accent5">
                        <a:lumMod val="40000"/>
                        <a:lumOff val="60000"/>
                      </a:schemeClr>
                    </a:solidFill>
                  </a:tcPr>
                </a:tc>
                <a:tc>
                  <a:txBody>
                    <a:bodyPr/>
                    <a:lstStyle/>
                    <a:p>
                      <a:r>
                        <a:rPr lang="en-US" sz="1400" dirty="0" smtClean="0"/>
                        <a:t>9</a:t>
                      </a:r>
                      <a:endParaRPr lang="en-US" sz="1400" dirty="0"/>
                    </a:p>
                  </a:txBody>
                  <a:tcPr>
                    <a:solidFill>
                      <a:schemeClr val="accent5">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Around</a:t>
                      </a:r>
                      <a:r>
                        <a:rPr lang="en-US" sz="1400" baseline="0" dirty="0" smtClean="0"/>
                        <a:t> median rank</a:t>
                      </a:r>
                      <a:endParaRPr lang="en-US" sz="1400" dirty="0" smtClean="0"/>
                    </a:p>
                    <a:p>
                      <a:endParaRPr lang="en-US" sz="1400" dirty="0"/>
                    </a:p>
                  </a:txBody>
                  <a:tcPr>
                    <a:solidFill>
                      <a:schemeClr val="accent5">
                        <a:lumMod val="40000"/>
                        <a:lumOff val="60000"/>
                      </a:schemeClr>
                    </a:solidFill>
                  </a:tcPr>
                </a:tc>
              </a:tr>
              <a:tr h="591349">
                <a:tc>
                  <a:txBody>
                    <a:bodyPr/>
                    <a:lstStyle/>
                    <a:p>
                      <a:r>
                        <a:rPr lang="en-US" sz="1400" dirty="0" smtClean="0"/>
                        <a:t>Post</a:t>
                      </a:r>
                      <a:r>
                        <a:rPr lang="en-US" sz="1400" baseline="0" dirty="0" smtClean="0"/>
                        <a:t> Grad</a:t>
                      </a:r>
                      <a:endParaRPr lang="en-US" sz="1400" dirty="0"/>
                    </a:p>
                  </a:txBody>
                  <a:tcPr>
                    <a:solidFill>
                      <a:schemeClr val="accent3">
                        <a:lumMod val="40000"/>
                        <a:lumOff val="60000"/>
                      </a:schemeClr>
                    </a:solidFill>
                  </a:tcPr>
                </a:tc>
                <a:tc>
                  <a:txBody>
                    <a:bodyPr/>
                    <a:lstStyle/>
                    <a:p>
                      <a:r>
                        <a:rPr kumimoji="0" lang="en-GB" sz="1400" i="1" kern="1200" dirty="0" smtClean="0">
                          <a:solidFill>
                            <a:schemeClr val="dk1"/>
                          </a:solidFill>
                          <a:effectLst/>
                          <a:latin typeface="+mn-lt"/>
                          <a:ea typeface="+mn-ea"/>
                          <a:cs typeface="+mn-cs"/>
                        </a:rPr>
                        <a:t>Introduction to Multimedia Technology</a:t>
                      </a:r>
                      <a:endParaRPr lang="en-US" sz="1400" dirty="0"/>
                    </a:p>
                  </a:txBody>
                  <a:tcPr>
                    <a:solidFill>
                      <a:schemeClr val="accent3">
                        <a:lumMod val="40000"/>
                        <a:lumOff val="60000"/>
                      </a:schemeClr>
                    </a:solidFill>
                  </a:tcPr>
                </a:tc>
                <a:tc>
                  <a:txBody>
                    <a:bodyPr/>
                    <a:lstStyle/>
                    <a:p>
                      <a:r>
                        <a:rPr lang="en-US" sz="1400" dirty="0" smtClean="0"/>
                        <a:t>10</a:t>
                      </a:r>
                      <a:endParaRPr lang="en-US" sz="1400" dirty="0"/>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Around</a:t>
                      </a:r>
                      <a:r>
                        <a:rPr lang="en-US" sz="1400" baseline="0" dirty="0" smtClean="0"/>
                        <a:t> median rank</a:t>
                      </a:r>
                      <a:endParaRPr lang="en-US" sz="1400" dirty="0" smtClean="0"/>
                    </a:p>
                    <a:p>
                      <a:endParaRPr lang="en-US" sz="1400" dirty="0"/>
                    </a:p>
                  </a:txBody>
                  <a:tcPr>
                    <a:solidFill>
                      <a:schemeClr val="accent3">
                        <a:lumMod val="40000"/>
                        <a:lumOff val="60000"/>
                      </a:schemeClr>
                    </a:solidFill>
                  </a:tcPr>
                </a:tc>
              </a:tr>
            </a:tbl>
          </a:graphicData>
        </a:graphic>
      </p:graphicFrame>
    </p:spTree>
    <p:extLst>
      <p:ext uri="{BB962C8B-B14F-4D97-AF65-F5344CB8AC3E}">
        <p14:creationId xmlns:p14="http://schemas.microsoft.com/office/powerpoint/2010/main" val="24916993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thumb1.shutterstock.com/display_pic_with_logo/2003270/283747268/stock-vector-rubber-stamp-with-word-conclusion-inside-vector-illustration-283747268.jpg"/>
          <p:cNvPicPr>
            <a:picLocks noChangeAspect="1" noChangeArrowheads="1"/>
          </p:cNvPicPr>
          <p:nvPr/>
        </p:nvPicPr>
        <p:blipFill rotWithShape="1">
          <a:blip r:embed="rId3">
            <a:extLst>
              <a:ext uri="{28A0092B-C50C-407E-A947-70E740481C1C}">
                <a14:useLocalDpi xmlns:a14="http://schemas.microsoft.com/office/drawing/2010/main" val="0"/>
              </a:ext>
            </a:extLst>
          </a:blip>
          <a:srcRect l="9971" r="5968" b="7621"/>
          <a:stretch/>
        </p:blipFill>
        <p:spPr bwMode="auto">
          <a:xfrm>
            <a:off x="5979159" y="2565019"/>
            <a:ext cx="2885441" cy="25861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644144"/>
            <a:ext cx="8305800" cy="979424"/>
          </a:xfrm>
        </p:spPr>
        <p:txBody>
          <a:bodyPr>
            <a:normAutofit/>
          </a:bodyPr>
          <a:lstStyle/>
          <a:p>
            <a:pPr>
              <a:defRPr/>
            </a:pPr>
            <a:endParaRPr lang="en-US" b="1" dirty="0">
              <a:ea typeface="ＭＳ Ｐゴシック" charset="0"/>
            </a:endParaRPr>
          </a:p>
        </p:txBody>
      </p:sp>
      <p:sp>
        <p:nvSpPr>
          <p:cNvPr id="4" name="Alternate Process 3"/>
          <p:cNvSpPr/>
          <p:nvPr/>
        </p:nvSpPr>
        <p:spPr>
          <a:xfrm>
            <a:off x="457199" y="1737359"/>
            <a:ext cx="5521959" cy="4632961"/>
          </a:xfrm>
          <a:prstGeom prst="flowChartAlternateProcess">
            <a:avLst/>
          </a:prstGeom>
          <a:effectLst>
            <a:glow rad="101600">
              <a:schemeClr val="tx1">
                <a:alpha val="75000"/>
              </a:schemeClr>
            </a:glow>
            <a:outerShdw blurRad="39000" dist="25400" dir="5400000" rotWithShape="0">
              <a:srgbClr val="000000">
                <a:alpha val="38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GB" sz="2000" dirty="0">
              <a:solidFill>
                <a:schemeClr val="tx1"/>
              </a:solidFill>
            </a:endParaRPr>
          </a:p>
          <a:p>
            <a:pPr marL="342900" indent="-342900">
              <a:buFont typeface="Wingdings" panose="05000000000000000000" pitchFamily="2" charset="2"/>
              <a:buChar char="ü"/>
              <a:defRPr/>
            </a:pPr>
            <a:r>
              <a:rPr lang="en-GB" sz="2000" dirty="0" smtClean="0">
                <a:solidFill>
                  <a:schemeClr val="tx1"/>
                </a:solidFill>
              </a:rPr>
              <a:t>Generally, OUM </a:t>
            </a:r>
            <a:r>
              <a:rPr lang="en-GB" sz="2000" dirty="0">
                <a:solidFill>
                  <a:schemeClr val="tx1"/>
                </a:solidFill>
              </a:rPr>
              <a:t>modules </a:t>
            </a:r>
            <a:r>
              <a:rPr lang="en-GB" sz="2000" dirty="0" smtClean="0">
                <a:solidFill>
                  <a:schemeClr val="tx1"/>
                </a:solidFill>
              </a:rPr>
              <a:t>are pitched at the instructional and independent levels appropriate for the intended learners.</a:t>
            </a:r>
          </a:p>
          <a:p>
            <a:pPr marL="342900" indent="-342900">
              <a:buFont typeface="Wingdings" panose="05000000000000000000" pitchFamily="2" charset="2"/>
              <a:buChar char="ü"/>
              <a:defRPr/>
            </a:pPr>
            <a:endParaRPr lang="en-GB" sz="2000" b="1" dirty="0">
              <a:solidFill>
                <a:schemeClr val="tx1"/>
              </a:solidFill>
            </a:endParaRPr>
          </a:p>
          <a:p>
            <a:pPr marL="342900" indent="-342900">
              <a:buFont typeface="Wingdings" panose="05000000000000000000" pitchFamily="2" charset="2"/>
              <a:buChar char="ü"/>
              <a:defRPr/>
            </a:pPr>
            <a:r>
              <a:rPr lang="en-GB" sz="2000" dirty="0">
                <a:solidFill>
                  <a:schemeClr val="tx1"/>
                </a:solidFill>
              </a:rPr>
              <a:t>R</a:t>
            </a:r>
            <a:r>
              <a:rPr lang="en-GB" sz="2000" dirty="0" smtClean="0">
                <a:solidFill>
                  <a:schemeClr val="tx1"/>
                </a:solidFill>
              </a:rPr>
              <a:t>eadability </a:t>
            </a:r>
            <a:r>
              <a:rPr lang="en-GB" sz="2000" dirty="0">
                <a:solidFill>
                  <a:schemeClr val="tx1"/>
                </a:solidFill>
              </a:rPr>
              <a:t>is an aspect of quality that is already </a:t>
            </a:r>
            <a:r>
              <a:rPr lang="en-GB" sz="2000" dirty="0" smtClean="0">
                <a:solidFill>
                  <a:schemeClr val="tx1"/>
                </a:solidFill>
              </a:rPr>
              <a:t>incorporated </a:t>
            </a:r>
            <a:r>
              <a:rPr lang="en-GB" sz="2000" dirty="0">
                <a:solidFill>
                  <a:schemeClr val="tx1"/>
                </a:solidFill>
              </a:rPr>
              <a:t>into the quality assurance process at </a:t>
            </a:r>
            <a:r>
              <a:rPr lang="en-GB" sz="2000" dirty="0" smtClean="0">
                <a:solidFill>
                  <a:schemeClr val="tx1"/>
                </a:solidFill>
              </a:rPr>
              <a:t>CIDT.</a:t>
            </a:r>
            <a:endParaRPr lang="en-US" sz="2000" dirty="0">
              <a:solidFill>
                <a:schemeClr val="tx1"/>
              </a:solidFill>
            </a:endParaRPr>
          </a:p>
          <a:p>
            <a:pPr marL="342900" indent="-342900">
              <a:buFont typeface="Wingdings" panose="05000000000000000000" pitchFamily="2" charset="2"/>
              <a:buChar char="ü"/>
              <a:defRPr/>
            </a:pPr>
            <a:endParaRPr lang="en-US" sz="2000" b="1" dirty="0" smtClean="0">
              <a:solidFill>
                <a:schemeClr val="tx1"/>
              </a:solidFill>
            </a:endParaRPr>
          </a:p>
          <a:p>
            <a:pPr marL="342900" indent="-342900">
              <a:buFont typeface="Wingdings" panose="05000000000000000000" pitchFamily="2" charset="2"/>
              <a:buChar char="ü"/>
              <a:defRPr/>
            </a:pPr>
            <a:r>
              <a:rPr lang="en-US" sz="2000" dirty="0" smtClean="0">
                <a:solidFill>
                  <a:schemeClr val="tx1"/>
                </a:solidFill>
              </a:rPr>
              <a:t>Based on this study, readability does not seem to be a cause for concern for poor students’ performance.</a:t>
            </a:r>
            <a:endParaRPr lang="en-US" sz="2000"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4144"/>
            <a:ext cx="8305800" cy="979424"/>
          </a:xfrm>
        </p:spPr>
        <p:txBody>
          <a:bodyPr>
            <a:normAutofit/>
          </a:bodyPr>
          <a:lstStyle/>
          <a:p>
            <a:pPr>
              <a:defRPr/>
            </a:pPr>
            <a:r>
              <a:rPr lang="en-US" b="1" dirty="0" smtClean="0">
                <a:ea typeface="ＭＳ Ｐゴシック" charset="0"/>
              </a:rPr>
              <a:t>Where do we go from here?</a:t>
            </a:r>
            <a:endParaRPr lang="en-US" b="1" dirty="0">
              <a:ea typeface="ＭＳ Ｐゴシック" charset="0"/>
            </a:endParaRPr>
          </a:p>
        </p:txBody>
      </p:sp>
      <p:sp>
        <p:nvSpPr>
          <p:cNvPr id="5" name="Content Placeholder 5"/>
          <p:cNvSpPr txBox="1">
            <a:spLocks/>
          </p:cNvSpPr>
          <p:nvPr/>
        </p:nvSpPr>
        <p:spPr>
          <a:xfrm>
            <a:off x="457200" y="1935480"/>
            <a:ext cx="8229600" cy="4389120"/>
          </a:xfrm>
          <a:prstGeom prst="rect">
            <a:avLst/>
          </a:prstGeom>
        </p:spPr>
        <p:txBody>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defTabSz="914400" fontAlgn="auto">
              <a:spcAft>
                <a:spcPts val="0"/>
              </a:spcAft>
              <a:buFont typeface="Wingdings 2"/>
              <a:buNone/>
            </a:pPr>
            <a:r>
              <a:rPr lang="en-US" sz="3200" dirty="0" smtClean="0"/>
              <a:t>Further research needed to achieve a more definitive conclusion.</a:t>
            </a:r>
          </a:p>
          <a:p>
            <a:pPr marL="0" indent="0" defTabSz="914400" fontAlgn="auto">
              <a:spcAft>
                <a:spcPts val="0"/>
              </a:spcAft>
              <a:buFont typeface="Wingdings 2"/>
              <a:buNone/>
            </a:pPr>
            <a:endParaRPr lang="en-US" sz="3200" dirty="0" smtClean="0"/>
          </a:p>
          <a:p>
            <a:pPr defTabSz="914400" fontAlgn="auto">
              <a:spcAft>
                <a:spcPts val="0"/>
              </a:spcAft>
            </a:pPr>
            <a:r>
              <a:rPr lang="en-US" sz="3200" dirty="0" smtClean="0"/>
              <a:t>Larger, more representative sample;</a:t>
            </a:r>
          </a:p>
          <a:p>
            <a:pPr defTabSz="914400" fontAlgn="auto">
              <a:spcAft>
                <a:spcPts val="0"/>
              </a:spcAft>
            </a:pPr>
            <a:r>
              <a:rPr lang="en-US" sz="3200" dirty="0" smtClean="0"/>
              <a:t>Inclusion of diverse instruments; and</a:t>
            </a:r>
          </a:p>
          <a:p>
            <a:pPr defTabSz="914400" fontAlgn="auto">
              <a:spcAft>
                <a:spcPts val="0"/>
              </a:spcAft>
            </a:pPr>
            <a:r>
              <a:rPr lang="en-US" sz="3200" dirty="0" smtClean="0"/>
              <a:t>Complemented by actual assessment of learner’s readability level.</a:t>
            </a:r>
          </a:p>
          <a:p>
            <a:pPr defTabSz="914400" fontAlgn="auto">
              <a:spcAft>
                <a:spcPts val="0"/>
              </a:spcAft>
            </a:pPr>
            <a:endParaRPr lang="en-GB" dirty="0"/>
          </a:p>
        </p:txBody>
      </p:sp>
    </p:spTree>
    <p:extLst>
      <p:ext uri="{BB962C8B-B14F-4D97-AF65-F5344CB8AC3E}">
        <p14:creationId xmlns:p14="http://schemas.microsoft.com/office/powerpoint/2010/main" val="1892993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39421" y="1337749"/>
            <a:ext cx="5706532" cy="2823618"/>
          </a:xfrm>
        </p:spPr>
        <p:txBody>
          <a:bodyPr>
            <a:noAutofit/>
          </a:bodyPr>
          <a:lstStyle/>
          <a:p>
            <a:r>
              <a:rPr lang="en-GB" sz="2800" dirty="0"/>
              <a:t/>
            </a:r>
            <a:br>
              <a:rPr lang="en-GB" sz="2800" dirty="0"/>
            </a:br>
            <a:r>
              <a:rPr lang="en-GB" sz="2800" dirty="0"/>
              <a:t> </a:t>
            </a:r>
            <a:r>
              <a:rPr lang="en-GB" sz="2400" dirty="0"/>
              <a:t/>
            </a:r>
            <a:br>
              <a:rPr lang="en-GB" sz="2400" dirty="0"/>
            </a:br>
            <a:r>
              <a:rPr lang="en-GB" sz="2400" dirty="0" err="1"/>
              <a:t>Assoc</a:t>
            </a:r>
            <a:r>
              <a:rPr lang="en-GB" sz="2400" dirty="0"/>
              <a:t> Prof Dr Chung Han </a:t>
            </a:r>
            <a:r>
              <a:rPr lang="en-GB" sz="2400" dirty="0" err="1"/>
              <a:t>Tek</a:t>
            </a:r>
            <a:r>
              <a:rPr lang="en-GB" sz="2400" dirty="0"/>
              <a:t/>
            </a:r>
            <a:br>
              <a:rPr lang="en-GB" sz="2400" dirty="0"/>
            </a:br>
            <a:r>
              <a:rPr lang="en-GB" sz="2400" dirty="0" smtClean="0"/>
              <a:t>chunght88@oum.edu.my</a:t>
            </a:r>
            <a:r>
              <a:rPr lang="en-GB" sz="2400" dirty="0"/>
              <a:t/>
            </a:r>
            <a:br>
              <a:rPr lang="en-GB" sz="2400" dirty="0"/>
            </a:br>
            <a:r>
              <a:rPr lang="en-GB" sz="2400" dirty="0"/>
              <a:t> </a:t>
            </a:r>
            <a:br>
              <a:rPr lang="en-GB" sz="2400" dirty="0"/>
            </a:br>
            <a:r>
              <a:rPr lang="en-GB" sz="2400" dirty="0" err="1"/>
              <a:t>Assoc</a:t>
            </a:r>
            <a:r>
              <a:rPr lang="en-GB" sz="2400" dirty="0"/>
              <a:t> Prof Dr Woo Tai Kwan</a:t>
            </a:r>
            <a:br>
              <a:rPr lang="en-GB" sz="2400" dirty="0"/>
            </a:br>
            <a:r>
              <a:rPr lang="en-GB" sz="2400" dirty="0"/>
              <a:t>woo@oum.edu.my</a:t>
            </a:r>
            <a:br>
              <a:rPr lang="en-GB" sz="2400" dirty="0"/>
            </a:br>
            <a:endParaRPr lang="en-GB" sz="2400" dirty="0"/>
          </a:p>
        </p:txBody>
      </p:sp>
      <p:pic>
        <p:nvPicPr>
          <p:cNvPr id="3" name="Picture 2" descr="D:\Backup 20141201\Weng Punya\MyStuff\ID Ref Material\Logo OUM.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1796" y="5640070"/>
            <a:ext cx="2450582" cy="93726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p:cNvSpPr txBox="1">
            <a:spLocks/>
          </p:cNvSpPr>
          <p:nvPr/>
        </p:nvSpPr>
        <p:spPr>
          <a:xfrm>
            <a:off x="254002" y="1559136"/>
            <a:ext cx="5706532" cy="408093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defTabSz="914400" fontAlgn="auto">
              <a:spcAft>
                <a:spcPts val="0"/>
              </a:spcAft>
            </a:pPr>
            <a:r>
              <a:rPr lang="en-GB" sz="2400" dirty="0" smtClean="0"/>
              <a:t>Cheong </a:t>
            </a:r>
            <a:r>
              <a:rPr lang="en-GB" sz="2400" dirty="0" err="1" smtClean="0"/>
              <a:t>Heng</a:t>
            </a:r>
            <a:r>
              <a:rPr lang="en-GB" sz="2400" dirty="0" smtClean="0"/>
              <a:t> </a:t>
            </a:r>
            <a:r>
              <a:rPr lang="en-GB" sz="2400" dirty="0" err="1" smtClean="0"/>
              <a:t>Weng</a:t>
            </a:r>
            <a:r>
              <a:rPr lang="en-GB" sz="2400" dirty="0" smtClean="0"/>
              <a:t> </a:t>
            </a:r>
            <a:br>
              <a:rPr lang="en-GB" sz="2400" dirty="0" smtClean="0"/>
            </a:br>
            <a:r>
              <a:rPr lang="en-GB" sz="2400" dirty="0" smtClean="0"/>
              <a:t>cheong_hengweng@oum.edu.my</a:t>
            </a:r>
            <a:br>
              <a:rPr lang="en-GB" sz="2400" dirty="0" smtClean="0"/>
            </a:br>
            <a:r>
              <a:rPr lang="en-GB" sz="2400" dirty="0" smtClean="0"/>
              <a:t/>
            </a:r>
            <a:br>
              <a:rPr lang="en-GB" sz="2400" dirty="0" smtClean="0"/>
            </a:br>
            <a:r>
              <a:rPr lang="en-GB" sz="2400" dirty="0" smtClean="0"/>
              <a:t>Farah ’</a:t>
            </a:r>
            <a:r>
              <a:rPr lang="en-GB" sz="2400" dirty="0" err="1" smtClean="0"/>
              <a:t>Aliah</a:t>
            </a:r>
            <a:r>
              <a:rPr lang="en-GB" sz="2400" dirty="0" smtClean="0"/>
              <a:t> Ibrahim</a:t>
            </a:r>
            <a:br>
              <a:rPr lang="en-GB" sz="2400" dirty="0" smtClean="0"/>
            </a:br>
            <a:r>
              <a:rPr lang="en-GB" sz="2400" dirty="0" smtClean="0"/>
              <a:t>farah_aliah@oum.edu.my </a:t>
            </a:r>
            <a:br>
              <a:rPr lang="en-GB" sz="2400" dirty="0" smtClean="0"/>
            </a:br>
            <a:r>
              <a:rPr lang="en-GB" sz="2400" dirty="0" smtClean="0"/>
              <a:t> </a:t>
            </a:r>
            <a:br>
              <a:rPr lang="en-GB" sz="2400" dirty="0" smtClean="0"/>
            </a:br>
            <a:r>
              <a:rPr lang="en-GB" sz="2400" dirty="0"/>
              <a:t>Lim </a:t>
            </a:r>
            <a:r>
              <a:rPr lang="en-GB" sz="2400" dirty="0" err="1"/>
              <a:t>Szu</a:t>
            </a:r>
            <a:r>
              <a:rPr lang="en-GB" sz="2400" dirty="0"/>
              <a:t> Ming</a:t>
            </a:r>
            <a:br>
              <a:rPr lang="en-GB" sz="2400" dirty="0"/>
            </a:br>
            <a:r>
              <a:rPr lang="en-GB" sz="2400" dirty="0"/>
              <a:t>szuming@oum.edu.my</a:t>
            </a:r>
            <a:r>
              <a:rPr lang="en-GB" sz="2400" dirty="0" smtClean="0"/>
              <a:t/>
            </a:r>
            <a:br>
              <a:rPr lang="en-GB" sz="2400" dirty="0" smtClean="0"/>
            </a:br>
            <a:endParaRPr lang="en-GB" sz="2400" dirty="0"/>
          </a:p>
        </p:txBody>
      </p:sp>
    </p:spTree>
    <p:extLst>
      <p:ext uri="{BB962C8B-B14F-4D97-AF65-F5344CB8AC3E}">
        <p14:creationId xmlns:p14="http://schemas.microsoft.com/office/powerpoint/2010/main" val="1363387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nodeType="after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1237"/>
            <a:ext cx="8229600" cy="1143000"/>
          </a:xfrm>
        </p:spPr>
        <p:txBody>
          <a:bodyPr>
            <a:normAutofit fontScale="90000"/>
          </a:bodyPr>
          <a:lstStyle/>
          <a:p>
            <a:r>
              <a:rPr lang="en-GB" b="1" dirty="0" smtClean="0"/>
              <a:t>Quality </a:t>
            </a:r>
            <a:r>
              <a:rPr lang="en-GB" sz="4400" b="1" dirty="0" smtClean="0"/>
              <a:t>Assurance</a:t>
            </a:r>
            <a:r>
              <a:rPr lang="en-GB" b="1" dirty="0" smtClean="0"/>
              <a:t> of OUM Modules</a:t>
            </a:r>
            <a:endParaRPr lang="en-US" b="1" dirty="0"/>
          </a:p>
        </p:txBody>
      </p:sp>
      <p:sp>
        <p:nvSpPr>
          <p:cNvPr id="3" name="Content Placeholder 2"/>
          <p:cNvSpPr>
            <a:spLocks noGrp="1"/>
          </p:cNvSpPr>
          <p:nvPr>
            <p:ph idx="1"/>
          </p:nvPr>
        </p:nvSpPr>
        <p:spPr>
          <a:xfrm>
            <a:off x="457200" y="1610360"/>
            <a:ext cx="8229600" cy="4389120"/>
          </a:xfrm>
        </p:spPr>
        <p:txBody>
          <a:bodyPr>
            <a:normAutofit fontScale="92500" lnSpcReduction="10000"/>
          </a:bodyPr>
          <a:lstStyle/>
          <a:p>
            <a:r>
              <a:rPr lang="en-GB" dirty="0" smtClean="0"/>
              <a:t>Focusing </a:t>
            </a:r>
            <a:r>
              <a:rPr lang="en-GB" dirty="0"/>
              <a:t>on </a:t>
            </a:r>
            <a:r>
              <a:rPr lang="en-GB" b="1" dirty="0">
                <a:solidFill>
                  <a:schemeClr val="accent1"/>
                </a:solidFill>
              </a:rPr>
              <a:t>content</a:t>
            </a:r>
            <a:r>
              <a:rPr lang="en-GB" dirty="0"/>
              <a:t>, </a:t>
            </a:r>
            <a:r>
              <a:rPr lang="en-GB" b="1" dirty="0">
                <a:solidFill>
                  <a:schemeClr val="accent1"/>
                </a:solidFill>
              </a:rPr>
              <a:t>language</a:t>
            </a:r>
            <a:r>
              <a:rPr lang="en-GB" dirty="0"/>
              <a:t> and </a:t>
            </a:r>
            <a:r>
              <a:rPr lang="en-GB" b="1" dirty="0">
                <a:solidFill>
                  <a:schemeClr val="accent1"/>
                </a:solidFill>
              </a:rPr>
              <a:t>instructional design</a:t>
            </a:r>
            <a:r>
              <a:rPr lang="en-GB" dirty="0"/>
              <a:t>. </a:t>
            </a:r>
            <a:endParaRPr lang="en-GB" dirty="0" smtClean="0"/>
          </a:p>
          <a:p>
            <a:endParaRPr lang="en-GB" dirty="0"/>
          </a:p>
          <a:p>
            <a:endParaRPr lang="en-GB" dirty="0" smtClean="0"/>
          </a:p>
          <a:p>
            <a:endParaRPr lang="en-GB" dirty="0"/>
          </a:p>
          <a:p>
            <a:endParaRPr lang="en-GB" dirty="0" smtClean="0"/>
          </a:p>
          <a:p>
            <a:endParaRPr lang="en-GB" dirty="0" smtClean="0"/>
          </a:p>
          <a:p>
            <a:endParaRPr lang="en-GB" dirty="0" smtClean="0"/>
          </a:p>
          <a:p>
            <a:endParaRPr lang="en-GB" dirty="0"/>
          </a:p>
          <a:p>
            <a:r>
              <a:rPr lang="en-GB" dirty="0" smtClean="0"/>
              <a:t>One </a:t>
            </a:r>
            <a:r>
              <a:rPr lang="en-GB" dirty="0"/>
              <a:t>important attribute of quality yet to be looked into is </a:t>
            </a:r>
            <a:r>
              <a:rPr lang="en-GB" b="1" dirty="0">
                <a:solidFill>
                  <a:schemeClr val="accent1"/>
                </a:solidFill>
              </a:rPr>
              <a:t>readability</a:t>
            </a:r>
            <a:r>
              <a:rPr lang="en-GB" dirty="0"/>
              <a:t> of the modules.</a:t>
            </a:r>
            <a:endParaRPr lang="en-US" dirty="0"/>
          </a:p>
        </p:txBody>
      </p:sp>
      <p:grpSp>
        <p:nvGrpSpPr>
          <p:cNvPr id="13" name="Group 12"/>
          <p:cNvGrpSpPr/>
          <p:nvPr/>
        </p:nvGrpSpPr>
        <p:grpSpPr>
          <a:xfrm>
            <a:off x="4023360" y="1997171"/>
            <a:ext cx="3005471" cy="3005471"/>
            <a:chOff x="2571424" y="1996440"/>
            <a:chExt cx="3005471" cy="3005471"/>
          </a:xfrm>
        </p:grpSpPr>
        <p:sp>
          <p:nvSpPr>
            <p:cNvPr id="4" name="Circular Arrow 3"/>
            <p:cNvSpPr/>
            <p:nvPr/>
          </p:nvSpPr>
          <p:spPr>
            <a:xfrm>
              <a:off x="2571424" y="1996440"/>
              <a:ext cx="3005471" cy="3005471"/>
            </a:xfrm>
            <a:prstGeom prst="circularArrow">
              <a:avLst>
                <a:gd name="adj1" fmla="val 4687"/>
                <a:gd name="adj2" fmla="val 299029"/>
                <a:gd name="adj3" fmla="val 2517986"/>
                <a:gd name="adj4" fmla="val 15857362"/>
                <a:gd name="adj5" fmla="val 5469"/>
              </a:avLst>
            </a:prstGeom>
            <a:scene3d>
              <a:camera prst="orthographicFront"/>
              <a:lightRig rig="threePt" dir="t">
                <a:rot lat="0" lon="0" rev="7500000"/>
              </a:lightRig>
            </a:scene3d>
            <a:sp3d z="-70000" extrusionH="63500" prstMaterial="matte">
              <a:bevelT w="25400" h="6350" prst="relaxedInset"/>
              <a:contourClr>
                <a:schemeClr val="bg1"/>
              </a:contourClr>
            </a:sp3d>
          </p:spPr>
          <p:style>
            <a:lnRef idx="3">
              <a:schemeClr val="lt1"/>
            </a:lnRef>
            <a:fillRef idx="1">
              <a:schemeClr val="dk1"/>
            </a:fillRef>
            <a:effectRef idx="1">
              <a:schemeClr val="dk1"/>
            </a:effectRef>
            <a:fontRef idx="minor">
              <a:schemeClr val="lt1"/>
            </a:fontRef>
          </p:style>
        </p:sp>
        <p:grpSp>
          <p:nvGrpSpPr>
            <p:cNvPr id="5" name="Group 4"/>
            <p:cNvGrpSpPr/>
            <p:nvPr/>
          </p:nvGrpSpPr>
          <p:grpSpPr>
            <a:xfrm>
              <a:off x="2849348" y="2366748"/>
              <a:ext cx="2348024" cy="2348024"/>
              <a:chOff x="2988394" y="2032870"/>
              <a:chExt cx="2348024" cy="2348024"/>
            </a:xfrm>
            <a:scene3d>
              <a:camera prst="orthographicFront"/>
              <a:lightRig rig="threePt" dir="t">
                <a:rot lat="0" lon="0" rev="7500000"/>
              </a:lightRig>
            </a:scene3d>
          </p:grpSpPr>
          <p:sp>
            <p:nvSpPr>
              <p:cNvPr id="6" name="Shape 5"/>
              <p:cNvSpPr/>
              <p:nvPr/>
            </p:nvSpPr>
            <p:spPr>
              <a:xfrm>
                <a:off x="2988394" y="2032870"/>
                <a:ext cx="2348024" cy="2348024"/>
              </a:xfrm>
              <a:prstGeom prst="gear9">
                <a:avLst/>
              </a:prstGeom>
              <a:effectLst>
                <a:glow rad="101600">
                  <a:schemeClr val="tx1">
                    <a:alpha val="75000"/>
                  </a:schemeClr>
                </a:glow>
              </a:effectLst>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rgbClr r="0" g="0" b="0"/>
              </a:effectRef>
              <a:fontRef idx="minor">
                <a:schemeClr val="lt1"/>
              </a:fontRef>
            </p:style>
          </p:sp>
          <p:sp>
            <p:nvSpPr>
              <p:cNvPr id="7" name="Shape 4"/>
              <p:cNvSpPr/>
              <p:nvPr/>
            </p:nvSpPr>
            <p:spPr>
              <a:xfrm>
                <a:off x="3460451" y="2582883"/>
                <a:ext cx="1403910" cy="120693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b="1" kern="1200" dirty="0" smtClean="0">
                    <a:solidFill>
                      <a:srgbClr val="000000"/>
                    </a:solidFill>
                  </a:rPr>
                  <a:t>OUM module development process is ISO-certified</a:t>
                </a:r>
                <a:endParaRPr lang="en-US" sz="1700" kern="1200" dirty="0">
                  <a:solidFill>
                    <a:srgbClr val="000000"/>
                  </a:solidFill>
                </a:endParaRPr>
              </a:p>
            </p:txBody>
          </p:sp>
        </p:grpSp>
      </p:grpSp>
      <p:grpSp>
        <p:nvGrpSpPr>
          <p:cNvPr id="12" name="Group 11"/>
          <p:cNvGrpSpPr/>
          <p:nvPr/>
        </p:nvGrpSpPr>
        <p:grpSpPr>
          <a:xfrm>
            <a:off x="2652585" y="2857373"/>
            <a:ext cx="2183662" cy="2183662"/>
            <a:chOff x="1200649" y="2856642"/>
            <a:chExt cx="2183662" cy="2183662"/>
          </a:xfrm>
        </p:grpSpPr>
        <p:grpSp>
          <p:nvGrpSpPr>
            <p:cNvPr id="8" name="Group 7"/>
            <p:cNvGrpSpPr/>
            <p:nvPr/>
          </p:nvGrpSpPr>
          <p:grpSpPr>
            <a:xfrm>
              <a:off x="1458973" y="3219067"/>
              <a:ext cx="1707654" cy="1707654"/>
              <a:chOff x="-636929" y="2010017"/>
              <a:chExt cx="1707654" cy="1707654"/>
            </a:xfrm>
            <a:scene3d>
              <a:camera prst="orthographicFront"/>
              <a:lightRig rig="threePt" dir="t">
                <a:rot lat="0" lon="0" rev="7500000"/>
              </a:lightRig>
            </a:scene3d>
          </p:grpSpPr>
          <p:sp>
            <p:nvSpPr>
              <p:cNvPr id="9" name="Shape 8"/>
              <p:cNvSpPr/>
              <p:nvPr/>
            </p:nvSpPr>
            <p:spPr>
              <a:xfrm>
                <a:off x="-636929" y="2010017"/>
                <a:ext cx="1707654" cy="1707654"/>
              </a:xfrm>
              <a:prstGeom prst="gear6">
                <a:avLst/>
              </a:prstGeom>
              <a:effectLst>
                <a:glow rad="101600">
                  <a:schemeClr val="tx1">
                    <a:alpha val="75000"/>
                  </a:schemeClr>
                </a:glow>
              </a:effectLst>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rgbClr r="0" g="0" b="0"/>
              </a:effectRef>
              <a:fontRef idx="minor">
                <a:schemeClr val="lt1"/>
              </a:fontRef>
            </p:style>
          </p:sp>
          <p:sp>
            <p:nvSpPr>
              <p:cNvPr id="10" name="Shape 4"/>
              <p:cNvSpPr/>
              <p:nvPr/>
            </p:nvSpPr>
            <p:spPr>
              <a:xfrm>
                <a:off x="-284622" y="2381562"/>
                <a:ext cx="962400" cy="84264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b="1" kern="1200" dirty="0" smtClean="0">
                    <a:solidFill>
                      <a:srgbClr val="000000"/>
                    </a:solidFill>
                  </a:rPr>
                  <a:t>Red Spine modules</a:t>
                </a:r>
                <a:endParaRPr lang="en-US" sz="1700" kern="1200" dirty="0">
                  <a:solidFill>
                    <a:srgbClr val="000000"/>
                  </a:solidFill>
                </a:endParaRPr>
              </a:p>
            </p:txBody>
          </p:sp>
        </p:grpSp>
        <p:sp>
          <p:nvSpPr>
            <p:cNvPr id="11" name="Shape 10"/>
            <p:cNvSpPr/>
            <p:nvPr/>
          </p:nvSpPr>
          <p:spPr>
            <a:xfrm>
              <a:off x="1200649" y="2856642"/>
              <a:ext cx="2183662" cy="2183662"/>
            </a:xfrm>
            <a:prstGeom prst="leftCircularArrow">
              <a:avLst>
                <a:gd name="adj1" fmla="val 6452"/>
                <a:gd name="adj2" fmla="val 429999"/>
                <a:gd name="adj3" fmla="val 10489124"/>
                <a:gd name="adj4" fmla="val 14837806"/>
                <a:gd name="adj5" fmla="val 7527"/>
              </a:avLst>
            </a:prstGeom>
            <a:scene3d>
              <a:camera prst="orthographicFront"/>
              <a:lightRig rig="threePt" dir="t">
                <a:rot lat="0" lon="0" rev="7500000"/>
              </a:lightRig>
            </a:scene3d>
            <a:sp3d z="-70000" extrusionH="63500" prstMaterial="matte">
              <a:bevelT w="25400" h="6350" prst="relaxedInset"/>
              <a:contourClr>
                <a:schemeClr val="bg1"/>
              </a:contourClr>
            </a:sp3d>
          </p:spPr>
          <p:style>
            <a:lnRef idx="3">
              <a:schemeClr val="lt1"/>
            </a:lnRef>
            <a:fillRef idx="1">
              <a:schemeClr val="dk1"/>
            </a:fillRef>
            <a:effectRef idx="1">
              <a:schemeClr val="dk1"/>
            </a:effectRef>
            <a:fontRef idx="minor">
              <a:schemeClr val="lt1"/>
            </a:fontRef>
          </p:style>
        </p:sp>
      </p:grpSp>
    </p:spTree>
    <p:extLst>
      <p:ext uri="{BB962C8B-B14F-4D97-AF65-F5344CB8AC3E}">
        <p14:creationId xmlns:p14="http://schemas.microsoft.com/office/powerpoint/2010/main" val="1006205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0408"/>
            <a:ext cx="8229600" cy="1143000"/>
          </a:xfrm>
        </p:spPr>
        <p:txBody>
          <a:bodyPr/>
          <a:lstStyle/>
          <a:p>
            <a:pPr eaLnBrk="1" fontAlgn="auto" hangingPunct="1">
              <a:spcAft>
                <a:spcPts val="0"/>
              </a:spcAft>
              <a:defRPr/>
            </a:pPr>
            <a:r>
              <a:rPr lang="en-US" b="1" dirty="0" smtClean="0">
                <a:ea typeface="+mj-ea"/>
                <a:cs typeface="+mj-cs"/>
              </a:rPr>
              <a:t>What is Readability?</a:t>
            </a:r>
            <a:endParaRPr lang="en-US" b="1" dirty="0">
              <a:ea typeface="+mj-ea"/>
              <a:cs typeface="+mj-cs"/>
            </a:endParaRPr>
          </a:p>
        </p:txBody>
      </p:sp>
      <p:sp>
        <p:nvSpPr>
          <p:cNvPr id="3" name="Content Placeholder 2"/>
          <p:cNvSpPr>
            <a:spLocks noGrp="1"/>
          </p:cNvSpPr>
          <p:nvPr>
            <p:ph idx="1"/>
          </p:nvPr>
        </p:nvSpPr>
        <p:spPr>
          <a:xfrm>
            <a:off x="965200" y="2921424"/>
            <a:ext cx="7281333" cy="1481244"/>
          </a:xfrm>
        </p:spPr>
        <p:txBody>
          <a:bodyPr>
            <a:normAutofit fontScale="92500"/>
          </a:bodyPr>
          <a:lstStyle/>
          <a:p>
            <a:pPr marL="0" indent="0">
              <a:buNone/>
            </a:pPr>
            <a:r>
              <a:rPr lang="en-US" sz="4000" dirty="0" smtClean="0"/>
              <a:t>It is NOT legibility, or how well you see the letters and read the words.</a:t>
            </a:r>
            <a:endParaRPr lang="en-US" altLang="en-US" sz="4000" dirty="0" smtClean="0"/>
          </a:p>
        </p:txBody>
      </p:sp>
    </p:spTree>
    <p:extLst>
      <p:ext uri="{BB962C8B-B14F-4D97-AF65-F5344CB8AC3E}">
        <p14:creationId xmlns:p14="http://schemas.microsoft.com/office/powerpoint/2010/main" val="334737964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1371600"/>
            <a:ext cx="7851648" cy="3738880"/>
          </a:xfrm>
        </p:spPr>
        <p:txBody>
          <a:bodyPr>
            <a:normAutofit/>
          </a:bodyPr>
          <a:lstStyle/>
          <a:p>
            <a:r>
              <a:rPr lang="en-US" dirty="0" smtClean="0">
                <a:solidFill>
                  <a:schemeClr val="tx2"/>
                </a:solidFill>
              </a:rPr>
              <a:t>Admit it. </a:t>
            </a:r>
            <a:r>
              <a:rPr lang="en-US" sz="7200" dirty="0" smtClean="0">
                <a:solidFill>
                  <a:schemeClr val="tx2"/>
                </a:solidFill>
              </a:rPr>
              <a:t>This!</a:t>
            </a:r>
            <a:r>
              <a:rPr lang="en-US" dirty="0" smtClean="0">
                <a:solidFill>
                  <a:schemeClr val="tx2"/>
                </a:solidFill>
              </a:rPr>
              <a:t> Took you. Much longer. To read. Than it </a:t>
            </a:r>
            <a:r>
              <a:rPr lang="en-US" dirty="0">
                <a:solidFill>
                  <a:schemeClr val="tx2"/>
                </a:solidFill>
              </a:rPr>
              <a:t>s</a:t>
            </a:r>
            <a:r>
              <a:rPr lang="en-US" dirty="0" smtClean="0">
                <a:solidFill>
                  <a:schemeClr val="tx2"/>
                </a:solidFill>
              </a:rPr>
              <a:t>hould have.</a:t>
            </a:r>
            <a:endParaRPr lang="en-GB" dirty="0">
              <a:solidFill>
                <a:schemeClr val="tx2"/>
              </a:solidFill>
            </a:endParaRPr>
          </a:p>
        </p:txBody>
      </p:sp>
    </p:spTree>
    <p:extLst>
      <p:ext uri="{BB962C8B-B14F-4D97-AF65-F5344CB8AC3E}">
        <p14:creationId xmlns:p14="http://schemas.microsoft.com/office/powerpoint/2010/main" val="1290036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0408"/>
            <a:ext cx="8229600" cy="1143000"/>
          </a:xfrm>
        </p:spPr>
        <p:txBody>
          <a:bodyPr/>
          <a:lstStyle/>
          <a:p>
            <a:pPr eaLnBrk="1" fontAlgn="auto" hangingPunct="1">
              <a:spcAft>
                <a:spcPts val="0"/>
              </a:spcAft>
              <a:defRPr/>
            </a:pPr>
            <a:r>
              <a:rPr lang="en-US" b="1" dirty="0" smtClean="0">
                <a:ea typeface="+mj-ea"/>
                <a:cs typeface="+mj-cs"/>
              </a:rPr>
              <a:t>What is Readability?</a:t>
            </a:r>
            <a:endParaRPr lang="en-US" b="1" dirty="0">
              <a:ea typeface="+mj-ea"/>
              <a:cs typeface="+mj-cs"/>
            </a:endParaRPr>
          </a:p>
        </p:txBody>
      </p:sp>
      <p:sp>
        <p:nvSpPr>
          <p:cNvPr id="6" name="Content Placeholder 5"/>
          <p:cNvSpPr>
            <a:spLocks noGrp="1"/>
          </p:cNvSpPr>
          <p:nvPr>
            <p:ph idx="1"/>
          </p:nvPr>
        </p:nvSpPr>
        <p:spPr/>
        <p:txBody>
          <a:bodyPr/>
          <a:lstStyle/>
          <a:p>
            <a:pPr marL="0" indent="0">
              <a:buNone/>
            </a:pPr>
            <a:r>
              <a:rPr lang="en-US" sz="3200" dirty="0"/>
              <a:t>Readability is a measure of how easily a reader understands a text. It depends on</a:t>
            </a:r>
            <a:r>
              <a:rPr lang="en-US" sz="3200" dirty="0" smtClean="0"/>
              <a:t>:</a:t>
            </a:r>
            <a:endParaRPr lang="en-US" sz="3200" dirty="0"/>
          </a:p>
          <a:p>
            <a:pPr defTabSz="914400" fontAlgn="auto">
              <a:spcAft>
                <a:spcPts val="0"/>
              </a:spcAft>
            </a:pPr>
            <a:r>
              <a:rPr lang="en-US" sz="3200" dirty="0"/>
              <a:t>Passage lengths;</a:t>
            </a:r>
          </a:p>
          <a:p>
            <a:pPr defTabSz="914400" fontAlgn="auto">
              <a:spcAft>
                <a:spcPts val="0"/>
              </a:spcAft>
            </a:pPr>
            <a:r>
              <a:rPr lang="en-US" sz="3200" dirty="0"/>
              <a:t>Choice of words; and</a:t>
            </a:r>
          </a:p>
          <a:p>
            <a:pPr defTabSz="914400" fontAlgn="auto">
              <a:spcAft>
                <a:spcPts val="0"/>
              </a:spcAft>
            </a:pPr>
            <a:r>
              <a:rPr lang="en-US" sz="3200" dirty="0"/>
              <a:t>Level of experience of the reader.</a:t>
            </a:r>
          </a:p>
          <a:p>
            <a:endParaRPr lang="en-GB" dirty="0"/>
          </a:p>
        </p:txBody>
      </p:sp>
    </p:spTree>
    <p:extLst>
      <p:ext uri="{BB962C8B-B14F-4D97-AF65-F5344CB8AC3E}">
        <p14:creationId xmlns:p14="http://schemas.microsoft.com/office/powerpoint/2010/main" val="97926599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Background to the Study—</a:t>
            </a:r>
            <a:br>
              <a:rPr lang="en-US" b="1" dirty="0" smtClean="0"/>
            </a:br>
            <a:r>
              <a:rPr lang="en-US" sz="3100" b="1" dirty="0" smtClean="0"/>
              <a:t>OUM Trend: New Intake v Active Learners</a:t>
            </a:r>
            <a:endParaRPr lang="en-GB" sz="31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97689292"/>
              </p:ext>
            </p:extLst>
          </p:nvPr>
        </p:nvGraphicFramePr>
        <p:xfrm>
          <a:off x="457200" y="1935163"/>
          <a:ext cx="8229600" cy="468577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19188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50571"/>
            <a:ext cx="8229600" cy="822960"/>
          </a:xfrm>
        </p:spPr>
        <p:txBody>
          <a:bodyPr>
            <a:normAutofit/>
          </a:bodyPr>
          <a:lstStyle/>
          <a:p>
            <a:r>
              <a:rPr lang="en-GB" sz="4400" b="1" dirty="0" smtClean="0"/>
              <a:t>The Challenges to Overcome</a:t>
            </a:r>
            <a:endParaRPr lang="en-GB" sz="4400" b="1" dirty="0"/>
          </a:p>
        </p:txBody>
      </p:sp>
      <p:pic>
        <p:nvPicPr>
          <p:cNvPr id="43012" name="Picture 4" descr="http://www.officechai.com/wp-content/uploads/2015/07/attri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7120" y="3237138"/>
            <a:ext cx="4057100" cy="2625182"/>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a:extLst/>
        </p:spPr>
      </p:pic>
      <p:sp>
        <p:nvSpPr>
          <p:cNvPr id="11" name="Content Placeholder 2"/>
          <p:cNvSpPr>
            <a:spLocks noGrp="1"/>
          </p:cNvSpPr>
          <p:nvPr>
            <p:ph idx="1"/>
          </p:nvPr>
        </p:nvSpPr>
        <p:spPr>
          <a:xfrm>
            <a:off x="457200" y="1771650"/>
            <a:ext cx="8229600" cy="788670"/>
          </a:xfrm>
        </p:spPr>
        <p:txBody>
          <a:bodyPr>
            <a:normAutofit fontScale="85000" lnSpcReduction="20000"/>
          </a:bodyPr>
          <a:lstStyle/>
          <a:p>
            <a:r>
              <a:rPr lang="en-US" sz="2800" dirty="0" smtClean="0"/>
              <a:t>Growing attrition of OUM learners</a:t>
            </a:r>
          </a:p>
          <a:p>
            <a:r>
              <a:rPr lang="en-US" altLang="en-US" sz="2800" dirty="0" smtClean="0"/>
              <a:t>Is “readability” one of the contributing factors?</a:t>
            </a:r>
          </a:p>
        </p:txBody>
      </p:sp>
    </p:spTree>
    <p:extLst>
      <p:ext uri="{BB962C8B-B14F-4D97-AF65-F5344CB8AC3E}">
        <p14:creationId xmlns:p14="http://schemas.microsoft.com/office/powerpoint/2010/main" val="528685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839" y="834503"/>
            <a:ext cx="8229600" cy="1143000"/>
          </a:xfrm>
        </p:spPr>
        <p:txBody>
          <a:bodyPr>
            <a:normAutofit fontScale="90000"/>
          </a:bodyPr>
          <a:lstStyle/>
          <a:p>
            <a:pPr eaLnBrk="1" fontAlgn="auto" hangingPunct="1">
              <a:spcAft>
                <a:spcPts val="0"/>
              </a:spcAft>
              <a:defRPr/>
            </a:pPr>
            <a:r>
              <a:rPr lang="en-US" b="1" dirty="0" smtClean="0"/>
              <a:t>Research Questions:</a:t>
            </a:r>
            <a:br>
              <a:rPr lang="en-US" b="1" dirty="0" smtClean="0"/>
            </a:br>
            <a:r>
              <a:rPr lang="en-US" sz="3600" dirty="0" smtClean="0"/>
              <a:t>What do we want to find out?</a:t>
            </a:r>
            <a:endParaRPr lang="en-US" sz="3600" dirty="0"/>
          </a:p>
        </p:txBody>
      </p:sp>
      <p:sp>
        <p:nvSpPr>
          <p:cNvPr id="3" name="Content Placeholder 2"/>
          <p:cNvSpPr>
            <a:spLocks noGrp="1"/>
          </p:cNvSpPr>
          <p:nvPr>
            <p:ph sz="half" idx="1"/>
          </p:nvPr>
        </p:nvSpPr>
        <p:spPr>
          <a:xfrm>
            <a:off x="846667" y="2570170"/>
            <a:ext cx="4460240" cy="4006582"/>
          </a:xfrm>
        </p:spPr>
        <p:txBody>
          <a:bodyPr rtlCol="0">
            <a:normAutofit/>
          </a:bodyPr>
          <a:lstStyle/>
          <a:p>
            <a:pPr marL="438912" indent="-320040" eaLnBrk="1" fontAlgn="auto" hangingPunct="1">
              <a:spcBef>
                <a:spcPts val="0"/>
              </a:spcBef>
              <a:spcAft>
                <a:spcPts val="0"/>
              </a:spcAft>
              <a:buFont typeface="Wingdings 2"/>
              <a:buChar char=""/>
              <a:defRPr/>
            </a:pPr>
            <a:r>
              <a:rPr lang="en-US" sz="2400" b="1" dirty="0" smtClean="0"/>
              <a:t>RQ1:</a:t>
            </a:r>
            <a:r>
              <a:rPr lang="en-US" sz="2400" dirty="0" smtClean="0"/>
              <a:t> What is the readability level of OUM modules?</a:t>
            </a:r>
          </a:p>
          <a:p>
            <a:pPr marL="438912" indent="-320040" eaLnBrk="1" fontAlgn="auto" hangingPunct="1">
              <a:spcBef>
                <a:spcPts val="0"/>
              </a:spcBef>
              <a:spcAft>
                <a:spcPts val="0"/>
              </a:spcAft>
              <a:buFont typeface="Wingdings 2"/>
              <a:buChar char=""/>
              <a:defRPr/>
            </a:pPr>
            <a:endParaRPr lang="en-US" sz="2400" dirty="0" smtClean="0"/>
          </a:p>
          <a:p>
            <a:pPr marL="438912" indent="-320040" eaLnBrk="1" fontAlgn="auto" hangingPunct="1">
              <a:spcBef>
                <a:spcPts val="0"/>
              </a:spcBef>
              <a:spcAft>
                <a:spcPts val="0"/>
              </a:spcAft>
              <a:buFont typeface="Wingdings 2"/>
              <a:buChar char=""/>
              <a:defRPr/>
            </a:pPr>
            <a:endParaRPr lang="en-US" sz="2400" dirty="0" smtClean="0"/>
          </a:p>
          <a:p>
            <a:pPr marL="438912" indent="-320040" eaLnBrk="1" fontAlgn="auto" hangingPunct="1">
              <a:spcBef>
                <a:spcPts val="0"/>
              </a:spcBef>
              <a:spcAft>
                <a:spcPts val="0"/>
              </a:spcAft>
              <a:buFont typeface="Wingdings 2"/>
              <a:buChar char=""/>
              <a:defRPr/>
            </a:pPr>
            <a:r>
              <a:rPr lang="en-US" sz="2400" b="1" dirty="0" smtClean="0"/>
              <a:t>RQ2:</a:t>
            </a:r>
            <a:r>
              <a:rPr lang="en-US" sz="2400" dirty="0" smtClean="0"/>
              <a:t> Is there a significant relationship between readability level of OUM modules and students’ performance?</a:t>
            </a:r>
            <a:endParaRPr lang="en-US" sz="2400" dirty="0"/>
          </a:p>
        </p:txBody>
      </p:sp>
      <p:sp>
        <p:nvSpPr>
          <p:cNvPr id="4" name="AutoShape 2" descr="https://memecrunch.com/image/509852c2afa96f2d52000009.jpg?w=400"/>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6907" y="3793066"/>
            <a:ext cx="3282321" cy="24535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Sampling</a:t>
            </a:r>
            <a:endParaRPr lang="en-US" b="1" dirty="0"/>
          </a:p>
        </p:txBody>
      </p:sp>
      <p:sp>
        <p:nvSpPr>
          <p:cNvPr id="3" name="Content Placeholder 2"/>
          <p:cNvSpPr>
            <a:spLocks noGrp="1"/>
          </p:cNvSpPr>
          <p:nvPr>
            <p:ph idx="1"/>
          </p:nvPr>
        </p:nvSpPr>
        <p:spPr>
          <a:xfrm>
            <a:off x="457200" y="2230120"/>
            <a:ext cx="8229600" cy="4389120"/>
          </a:xfrm>
        </p:spPr>
        <p:txBody>
          <a:bodyPr/>
          <a:lstStyle/>
          <a:p>
            <a:pPr marL="0" indent="0">
              <a:buNone/>
            </a:pPr>
            <a:r>
              <a:rPr lang="en-US" sz="3200" dirty="0" smtClean="0"/>
              <a:t>18 Modules chosen based on:</a:t>
            </a:r>
          </a:p>
          <a:p>
            <a:pPr marL="0" indent="0">
              <a:buNone/>
            </a:pPr>
            <a:endParaRPr lang="en-US" sz="3200" dirty="0" smtClean="0"/>
          </a:p>
          <a:p>
            <a:r>
              <a:rPr lang="en-US" sz="3200" dirty="0" smtClean="0"/>
              <a:t>Exam scores: High scores=11</a:t>
            </a:r>
            <a:r>
              <a:rPr lang="en-US" sz="3200" dirty="0"/>
              <a:t>;</a:t>
            </a:r>
            <a:r>
              <a:rPr lang="en-US" sz="3200" dirty="0" smtClean="0"/>
              <a:t> Low scores=7</a:t>
            </a:r>
          </a:p>
          <a:p>
            <a:r>
              <a:rPr lang="en-US" sz="3200" dirty="0" smtClean="0"/>
              <a:t>Language: English</a:t>
            </a:r>
          </a:p>
          <a:p>
            <a:r>
              <a:rPr lang="en-US" sz="3200" dirty="0" smtClean="0"/>
              <a:t>Content:  Text heavy</a:t>
            </a:r>
          </a:p>
          <a:p>
            <a:endParaRPr lang="en-US" dirty="0"/>
          </a:p>
        </p:txBody>
      </p:sp>
      <p:pic>
        <p:nvPicPr>
          <p:cNvPr id="4" name="Picture 2" descr="D:\Backup 20141201\Weng Punya\MyStuff\ID Ref Material\Logo OUM.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1796" y="5640070"/>
            <a:ext cx="2450582" cy="9372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3338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11606</TotalTime>
  <Words>2541</Words>
  <Application>Microsoft Office PowerPoint</Application>
  <PresentationFormat>On-screen Show (4:3)</PresentationFormat>
  <Paragraphs>283</Paragraphs>
  <Slides>17</Slides>
  <Notes>17</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17</vt:i4>
      </vt:variant>
    </vt:vector>
  </HeadingPairs>
  <TitlesOfParts>
    <vt:vector size="21" baseType="lpstr">
      <vt:lpstr>Flow</vt:lpstr>
      <vt:lpstr>Custom Design</vt:lpstr>
      <vt:lpstr>Document</vt:lpstr>
      <vt:lpstr>Worksheet</vt:lpstr>
      <vt:lpstr>Centre for Instructional Design  &amp; Technology (CIDT)</vt:lpstr>
      <vt:lpstr>Quality Assurance of OUM Modules</vt:lpstr>
      <vt:lpstr>What is Readability?</vt:lpstr>
      <vt:lpstr>Admit it. This! Took you. Much longer. To read. Than it should have.</vt:lpstr>
      <vt:lpstr>What is Readability?</vt:lpstr>
      <vt:lpstr>Background to the Study— OUM Trend: New Intake v Active Learners</vt:lpstr>
      <vt:lpstr>The Challenges to Overcome</vt:lpstr>
      <vt:lpstr>Research Questions: What do we want to find out?</vt:lpstr>
      <vt:lpstr>Sampling</vt:lpstr>
      <vt:lpstr>Instrumentation: How to test for Readability?</vt:lpstr>
      <vt:lpstr>Data for Analysis</vt:lpstr>
      <vt:lpstr>Findings (RQ1)</vt:lpstr>
      <vt:lpstr>Findings (RQ2)</vt:lpstr>
      <vt:lpstr>Findings based on Visual Inspection </vt:lpstr>
      <vt:lpstr>PowerPoint Presentation</vt:lpstr>
      <vt:lpstr>Where do we go from here?</vt:lpstr>
      <vt:lpstr>   Assoc Prof Dr Chung Han Tek chunght88@oum.edu.my   Assoc Prof Dr Woo Tai Kwan woo@oum.edu.my </vt:lpstr>
    </vt:vector>
  </TitlesOfParts>
  <Company>OUM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Embarking on MOOCs:            The OUM Experience</dc:title>
  <dc:creator>Fathin Fathin</dc:creator>
  <cp:lastModifiedBy>WENG</cp:lastModifiedBy>
  <cp:revision>201</cp:revision>
  <cp:lastPrinted>2015-11-30T02:52:46Z</cp:lastPrinted>
  <dcterms:created xsi:type="dcterms:W3CDTF">2014-09-24T03:06:52Z</dcterms:created>
  <dcterms:modified xsi:type="dcterms:W3CDTF">2016-03-29T00:27:35Z</dcterms:modified>
</cp:coreProperties>
</file>