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80" r:id="rId3"/>
    <p:sldId id="282" r:id="rId4"/>
    <p:sldId id="356" r:id="rId5"/>
    <p:sldId id="347" r:id="rId6"/>
    <p:sldId id="349" r:id="rId7"/>
    <p:sldId id="350" r:id="rId8"/>
    <p:sldId id="355" r:id="rId9"/>
    <p:sldId id="352" r:id="rId10"/>
    <p:sldId id="353" r:id="rId11"/>
    <p:sldId id="354" r:id="rId12"/>
    <p:sldId id="362" r:id="rId13"/>
    <p:sldId id="368" r:id="rId14"/>
    <p:sldId id="363" r:id="rId15"/>
    <p:sldId id="369" r:id="rId16"/>
    <p:sldId id="366" r:id="rId17"/>
    <p:sldId id="367" r:id="rId18"/>
    <p:sldId id="370" r:id="rId19"/>
    <p:sldId id="371" r:id="rId20"/>
    <p:sldId id="372" r:id="rId21"/>
    <p:sldId id="360" r:id="rId22"/>
    <p:sldId id="361" r:id="rId23"/>
    <p:sldId id="273" r:id="rId2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356FA6"/>
    <a:srgbClr val="5751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530" y="-96"/>
      </p:cViewPr>
      <p:guideLst>
        <p:guide orient="horz" pos="2179"/>
        <p:guide pos="289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56D7D7-1497-1643-B6DE-EEC6C87A7CE2}" type="doc">
      <dgm:prSet loTypeId="urn:microsoft.com/office/officeart/2005/8/layout/vProcess5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25E9A29-A55D-6F4A-8D68-131DA1C41933}">
      <dgm:prSet phldrT="[Text]" custT="1"/>
      <dgm:spPr>
        <a:solidFill>
          <a:srgbClr val="000090"/>
        </a:solidFill>
      </dgm:spPr>
      <dgm:t>
        <a:bodyPr/>
        <a:lstStyle/>
        <a:p>
          <a:r>
            <a:rPr lang="en-US" sz="2000" dirty="0" smtClean="0"/>
            <a:t>A common survey questionnaire (modified version of the SSI) was used by OU5 institutions</a:t>
          </a:r>
          <a:endParaRPr lang="en-US" sz="2000" dirty="0"/>
        </a:p>
      </dgm:t>
    </dgm:pt>
    <dgm:pt modelId="{6D08A540-A58D-9545-9502-E6F602C72A3B}" type="parTrans" cxnId="{40AA905B-0BF1-6646-A04B-DA6CC6F2C31F}">
      <dgm:prSet/>
      <dgm:spPr/>
      <dgm:t>
        <a:bodyPr/>
        <a:lstStyle/>
        <a:p>
          <a:endParaRPr lang="en-US" sz="2400"/>
        </a:p>
      </dgm:t>
    </dgm:pt>
    <dgm:pt modelId="{3E2BD41A-5064-5842-B491-F27BAD224258}" type="sibTrans" cxnId="{40AA905B-0BF1-6646-A04B-DA6CC6F2C31F}">
      <dgm:prSet custT="1"/>
      <dgm:spPr/>
      <dgm:t>
        <a:bodyPr/>
        <a:lstStyle/>
        <a:p>
          <a:endParaRPr lang="en-US" sz="3200"/>
        </a:p>
      </dgm:t>
    </dgm:pt>
    <dgm:pt modelId="{31DA88B5-4EF4-2B47-8F0A-42175738E0A7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000" dirty="0" smtClean="0"/>
            <a:t>The implementation of the survey and the results (analyzed by each institution) were discussed in several meetings</a:t>
          </a:r>
          <a:endParaRPr lang="en-US" sz="2000" dirty="0"/>
        </a:p>
      </dgm:t>
    </dgm:pt>
    <dgm:pt modelId="{E1EE3AE6-2228-884D-935E-9081D753E250}" type="parTrans" cxnId="{814011F2-2DF3-A246-BA88-787EB267CEC8}">
      <dgm:prSet/>
      <dgm:spPr/>
      <dgm:t>
        <a:bodyPr/>
        <a:lstStyle/>
        <a:p>
          <a:endParaRPr lang="en-US" sz="2400"/>
        </a:p>
      </dgm:t>
    </dgm:pt>
    <dgm:pt modelId="{18F0B72D-66E2-DC4A-A6B8-C0D95D517028}" type="sibTrans" cxnId="{814011F2-2DF3-A246-BA88-787EB267CEC8}">
      <dgm:prSet custT="1"/>
      <dgm:spPr/>
      <dgm:t>
        <a:bodyPr/>
        <a:lstStyle/>
        <a:p>
          <a:endParaRPr lang="en-US" sz="3200"/>
        </a:p>
      </dgm:t>
    </dgm:pt>
    <dgm:pt modelId="{F478392D-CEAF-CE40-BC47-FE2C42D86C6B}">
      <dgm:prSet phldrT="[Text]" custT="1"/>
      <dgm:spPr>
        <a:solidFill>
          <a:srgbClr val="000090"/>
        </a:solidFill>
      </dgm:spPr>
      <dgm:t>
        <a:bodyPr/>
        <a:lstStyle/>
        <a:p>
          <a:r>
            <a:rPr lang="en-US" sz="2000" dirty="0" smtClean="0"/>
            <a:t>Matrix for prioritizing:  the 4 quadrants (HIHS, HILS, LIHS and LILS)</a:t>
          </a:r>
          <a:endParaRPr lang="en-US" sz="2000" dirty="0"/>
        </a:p>
      </dgm:t>
    </dgm:pt>
    <dgm:pt modelId="{BC605E3F-A949-4241-B4A1-FC3256AC749C}" type="parTrans" cxnId="{2D3B6CBE-CC4C-7F44-A2ED-D354975B4733}">
      <dgm:prSet/>
      <dgm:spPr/>
      <dgm:t>
        <a:bodyPr/>
        <a:lstStyle/>
        <a:p>
          <a:endParaRPr lang="en-US" sz="2400"/>
        </a:p>
      </dgm:t>
    </dgm:pt>
    <dgm:pt modelId="{5EB1E5BD-5B53-A340-AFB8-348239F3C8AA}" type="sibTrans" cxnId="{2D3B6CBE-CC4C-7F44-A2ED-D354975B4733}">
      <dgm:prSet custT="1"/>
      <dgm:spPr/>
      <dgm:t>
        <a:bodyPr/>
        <a:lstStyle/>
        <a:p>
          <a:endParaRPr lang="en-US" sz="3200"/>
        </a:p>
      </dgm:t>
    </dgm:pt>
    <dgm:pt modelId="{FF28A00E-99CB-8B4C-8B10-973491F85063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000" dirty="0" smtClean="0"/>
            <a:t>An inventory list of  Dimension and Item Importance, Satisfaction scores, Quadrant and Gap scores was developed</a:t>
          </a:r>
          <a:endParaRPr lang="en-US" sz="2000" dirty="0"/>
        </a:p>
      </dgm:t>
    </dgm:pt>
    <dgm:pt modelId="{596466B1-57AF-0743-9F7D-B76E60C73DB6}" type="parTrans" cxnId="{BC802E1C-ECC3-784F-835F-0C952F3B0D6A}">
      <dgm:prSet/>
      <dgm:spPr/>
      <dgm:t>
        <a:bodyPr/>
        <a:lstStyle/>
        <a:p>
          <a:endParaRPr lang="en-US" sz="2400"/>
        </a:p>
      </dgm:t>
    </dgm:pt>
    <dgm:pt modelId="{4E3C9574-8E7A-4B46-A357-DD837C9A5D2E}" type="sibTrans" cxnId="{BC802E1C-ECC3-784F-835F-0C952F3B0D6A}">
      <dgm:prSet custT="1"/>
      <dgm:spPr/>
      <dgm:t>
        <a:bodyPr/>
        <a:lstStyle/>
        <a:p>
          <a:endParaRPr lang="en-US" sz="3200"/>
        </a:p>
      </dgm:t>
    </dgm:pt>
    <dgm:pt modelId="{5BC33565-19EC-45C0-9BCC-63DFBA7980E2}">
      <dgm:prSet custT="1"/>
      <dgm:spPr>
        <a:solidFill>
          <a:srgbClr val="003399"/>
        </a:solidFill>
      </dgm:spPr>
      <dgm:t>
        <a:bodyPr/>
        <a:lstStyle/>
        <a:p>
          <a:r>
            <a:rPr lang="en-US" sz="2000" dirty="0" smtClean="0"/>
            <a:t>Based on all three scores, Selling Points and Critical Points are determined for each institution</a:t>
          </a:r>
          <a:endParaRPr lang="en-MY" sz="2000" dirty="0"/>
        </a:p>
      </dgm:t>
    </dgm:pt>
    <dgm:pt modelId="{B85A3D6F-35D2-4C02-99D2-7E056F86AB54}" type="parTrans" cxnId="{A68DA740-EB48-4ABE-825E-D51CA446FACB}">
      <dgm:prSet/>
      <dgm:spPr/>
      <dgm:t>
        <a:bodyPr/>
        <a:lstStyle/>
        <a:p>
          <a:endParaRPr lang="en-MY" sz="2400"/>
        </a:p>
      </dgm:t>
    </dgm:pt>
    <dgm:pt modelId="{8203660A-C9B8-4464-B74A-CB7D241C11E9}" type="sibTrans" cxnId="{A68DA740-EB48-4ABE-825E-D51CA446FACB}">
      <dgm:prSet/>
      <dgm:spPr/>
      <dgm:t>
        <a:bodyPr/>
        <a:lstStyle/>
        <a:p>
          <a:endParaRPr lang="en-MY" sz="2400"/>
        </a:p>
      </dgm:t>
    </dgm:pt>
    <dgm:pt modelId="{4D358909-90E0-43C7-83B7-E8C4D2864757}">
      <dgm:prSet/>
      <dgm:spPr>
        <a:solidFill>
          <a:srgbClr val="356FA6"/>
        </a:solidFill>
      </dgm:spPr>
      <dgm:t>
        <a:bodyPr/>
        <a:lstStyle/>
        <a:p>
          <a:endParaRPr lang="en-MY" sz="2400" dirty="0"/>
        </a:p>
      </dgm:t>
    </dgm:pt>
    <dgm:pt modelId="{390D7BC0-F90D-4977-B961-C1216ED8BFAC}" type="parTrans" cxnId="{CA6139A6-5795-4C74-9B0E-21216709B55F}">
      <dgm:prSet/>
      <dgm:spPr/>
      <dgm:t>
        <a:bodyPr/>
        <a:lstStyle/>
        <a:p>
          <a:endParaRPr lang="en-MY" sz="2400"/>
        </a:p>
      </dgm:t>
    </dgm:pt>
    <dgm:pt modelId="{D24CA1A8-CB84-46DC-B766-C49A9C7754DA}" type="sibTrans" cxnId="{CA6139A6-5795-4C74-9B0E-21216709B55F}">
      <dgm:prSet/>
      <dgm:spPr/>
      <dgm:t>
        <a:bodyPr/>
        <a:lstStyle/>
        <a:p>
          <a:endParaRPr lang="en-MY" sz="2400"/>
        </a:p>
      </dgm:t>
    </dgm:pt>
    <dgm:pt modelId="{341F1CC5-E39A-434F-81A0-543591B0D4F2}" type="pres">
      <dgm:prSet presAssocID="{E056D7D7-1497-1643-B6DE-EEC6C87A7CE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7E4D31-E76A-4D42-B138-730B775AEDCD}" type="pres">
      <dgm:prSet presAssocID="{E056D7D7-1497-1643-B6DE-EEC6C87A7CE2}" presName="dummyMaxCanvas" presStyleCnt="0">
        <dgm:presLayoutVars/>
      </dgm:prSet>
      <dgm:spPr/>
    </dgm:pt>
    <dgm:pt modelId="{F888F3B1-7631-4FF4-B5CD-3295408ABCEE}" type="pres">
      <dgm:prSet presAssocID="{E056D7D7-1497-1643-B6DE-EEC6C87A7CE2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FE9B687-8D35-4AB5-9712-6D41586417F5}" type="pres">
      <dgm:prSet presAssocID="{E056D7D7-1497-1643-B6DE-EEC6C87A7CE2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D312DD75-284E-4F73-865F-7965019D09E2}" type="pres">
      <dgm:prSet presAssocID="{E056D7D7-1497-1643-B6DE-EEC6C87A7CE2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4EBF4D9E-01BD-4542-9056-18B4D8747EEA}" type="pres">
      <dgm:prSet presAssocID="{E056D7D7-1497-1643-B6DE-EEC6C87A7CE2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535D7D52-158F-4440-AC13-1D1355E8BBD0}" type="pres">
      <dgm:prSet presAssocID="{E056D7D7-1497-1643-B6DE-EEC6C87A7CE2}" presName="FiveNodes_5" presStyleLbl="node1" presStyleIdx="4" presStyleCnt="5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06E6C61-AA25-4927-AA48-A06EC0AA4305}" type="pres">
      <dgm:prSet presAssocID="{E056D7D7-1497-1643-B6DE-EEC6C87A7CE2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A92DEDA-BEAF-44AD-817B-337B3FAA8456}" type="pres">
      <dgm:prSet presAssocID="{E056D7D7-1497-1643-B6DE-EEC6C87A7CE2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6113685-FB03-4400-A4CF-FC5D0E28C959}" type="pres">
      <dgm:prSet presAssocID="{E056D7D7-1497-1643-B6DE-EEC6C87A7CE2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CFE991A6-81D5-4FBD-8D5E-2D2F3C40F2DE}" type="pres">
      <dgm:prSet presAssocID="{E056D7D7-1497-1643-B6DE-EEC6C87A7CE2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EC87FAC4-619C-4994-ADA5-609D7C97DC22}" type="pres">
      <dgm:prSet presAssocID="{E056D7D7-1497-1643-B6DE-EEC6C87A7CE2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5D565A39-081F-4555-87AA-C74794BBBB3D}" type="pres">
      <dgm:prSet presAssocID="{E056D7D7-1497-1643-B6DE-EEC6C87A7CE2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1BF26662-AB67-4435-B593-6409D2B5A684}" type="pres">
      <dgm:prSet presAssocID="{E056D7D7-1497-1643-B6DE-EEC6C87A7CE2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18104D47-94E1-45E9-BE88-28C402A28764}" type="pres">
      <dgm:prSet presAssocID="{E056D7D7-1497-1643-B6DE-EEC6C87A7CE2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0A8BEAAD-2C61-427E-810C-3E64BD042643}" type="pres">
      <dgm:prSet presAssocID="{E056D7D7-1497-1643-B6DE-EEC6C87A7CE2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25EE75BC-3C12-49A5-9909-8D448B475A9E}" type="presOf" srcId="{18F0B72D-66E2-DC4A-A6B8-C0D95D517028}" destId="{AA92DEDA-BEAF-44AD-817B-337B3FAA8456}" srcOrd="0" destOrd="0" presId="urn:microsoft.com/office/officeart/2005/8/layout/vProcess5"/>
    <dgm:cxn modelId="{B5990316-838B-42F5-8453-4148B5136A25}" type="presOf" srcId="{3E2BD41A-5064-5842-B491-F27BAD224258}" destId="{A06E6C61-AA25-4927-AA48-A06EC0AA4305}" srcOrd="0" destOrd="0" presId="urn:microsoft.com/office/officeart/2005/8/layout/vProcess5"/>
    <dgm:cxn modelId="{46D14E80-F727-488D-84BC-B8347FC2C9D8}" type="presOf" srcId="{31DA88B5-4EF4-2B47-8F0A-42175738E0A7}" destId="{5D565A39-081F-4555-87AA-C74794BBBB3D}" srcOrd="1" destOrd="0" presId="urn:microsoft.com/office/officeart/2005/8/layout/vProcess5"/>
    <dgm:cxn modelId="{9701C575-8F83-4530-B909-D2527D6F2603}" type="presOf" srcId="{5BC33565-19EC-45C0-9BCC-63DFBA7980E2}" destId="{535D7D52-158F-4440-AC13-1D1355E8BBD0}" srcOrd="0" destOrd="0" presId="urn:microsoft.com/office/officeart/2005/8/layout/vProcess5"/>
    <dgm:cxn modelId="{CE90BCF0-2948-4D32-98DA-6C2B2283ED02}" type="presOf" srcId="{31DA88B5-4EF4-2B47-8F0A-42175738E0A7}" destId="{AFE9B687-8D35-4AB5-9712-6D41586417F5}" srcOrd="0" destOrd="0" presId="urn:microsoft.com/office/officeart/2005/8/layout/vProcess5"/>
    <dgm:cxn modelId="{CA6139A6-5795-4C74-9B0E-21216709B55F}" srcId="{E056D7D7-1497-1643-B6DE-EEC6C87A7CE2}" destId="{4D358909-90E0-43C7-83B7-E8C4D2864757}" srcOrd="5" destOrd="0" parTransId="{390D7BC0-F90D-4977-B961-C1216ED8BFAC}" sibTransId="{D24CA1A8-CB84-46DC-B766-C49A9C7754DA}"/>
    <dgm:cxn modelId="{2D3B6CBE-CC4C-7F44-A2ED-D354975B4733}" srcId="{E056D7D7-1497-1643-B6DE-EEC6C87A7CE2}" destId="{F478392D-CEAF-CE40-BC47-FE2C42D86C6B}" srcOrd="2" destOrd="0" parTransId="{BC605E3F-A949-4241-B4A1-FC3256AC749C}" sibTransId="{5EB1E5BD-5B53-A340-AFB8-348239F3C8AA}"/>
    <dgm:cxn modelId="{11BA4DB3-A888-47B6-B962-B323E1602A7E}" type="presOf" srcId="{E25E9A29-A55D-6F4A-8D68-131DA1C41933}" destId="{EC87FAC4-619C-4994-ADA5-609D7C97DC22}" srcOrd="1" destOrd="0" presId="urn:microsoft.com/office/officeart/2005/8/layout/vProcess5"/>
    <dgm:cxn modelId="{BC802E1C-ECC3-784F-835F-0C952F3B0D6A}" srcId="{E056D7D7-1497-1643-B6DE-EEC6C87A7CE2}" destId="{FF28A00E-99CB-8B4C-8B10-973491F85063}" srcOrd="3" destOrd="0" parTransId="{596466B1-57AF-0743-9F7D-B76E60C73DB6}" sibTransId="{4E3C9574-8E7A-4B46-A357-DD837C9A5D2E}"/>
    <dgm:cxn modelId="{582FC207-5B82-4E37-9AC1-B276402AE155}" type="presOf" srcId="{FF28A00E-99CB-8B4C-8B10-973491F85063}" destId="{18104D47-94E1-45E9-BE88-28C402A28764}" srcOrd="1" destOrd="0" presId="urn:microsoft.com/office/officeart/2005/8/layout/vProcess5"/>
    <dgm:cxn modelId="{814011F2-2DF3-A246-BA88-787EB267CEC8}" srcId="{E056D7D7-1497-1643-B6DE-EEC6C87A7CE2}" destId="{31DA88B5-4EF4-2B47-8F0A-42175738E0A7}" srcOrd="1" destOrd="0" parTransId="{E1EE3AE6-2228-884D-935E-9081D753E250}" sibTransId="{18F0B72D-66E2-DC4A-A6B8-C0D95D517028}"/>
    <dgm:cxn modelId="{EF5C3033-3AC7-49CA-9A7C-D8A7F490A690}" type="presOf" srcId="{5BC33565-19EC-45C0-9BCC-63DFBA7980E2}" destId="{0A8BEAAD-2C61-427E-810C-3E64BD042643}" srcOrd="1" destOrd="0" presId="urn:microsoft.com/office/officeart/2005/8/layout/vProcess5"/>
    <dgm:cxn modelId="{801B3178-ED41-43FB-BF54-1C567EEB1BA4}" type="presOf" srcId="{F478392D-CEAF-CE40-BC47-FE2C42D86C6B}" destId="{D312DD75-284E-4F73-865F-7965019D09E2}" srcOrd="0" destOrd="0" presId="urn:microsoft.com/office/officeart/2005/8/layout/vProcess5"/>
    <dgm:cxn modelId="{CDD55700-F0D6-47D5-A577-9886AB36705E}" type="presOf" srcId="{FF28A00E-99CB-8B4C-8B10-973491F85063}" destId="{4EBF4D9E-01BD-4542-9056-18B4D8747EEA}" srcOrd="0" destOrd="0" presId="urn:microsoft.com/office/officeart/2005/8/layout/vProcess5"/>
    <dgm:cxn modelId="{F0276EA9-6E20-3C4E-B60B-BCA5AAE9A26D}" type="presOf" srcId="{E056D7D7-1497-1643-B6DE-EEC6C87A7CE2}" destId="{341F1CC5-E39A-434F-81A0-543591B0D4F2}" srcOrd="0" destOrd="0" presId="urn:microsoft.com/office/officeart/2005/8/layout/vProcess5"/>
    <dgm:cxn modelId="{91B93D7E-9068-49C4-B742-2D4B9994515A}" type="presOf" srcId="{5EB1E5BD-5B53-A340-AFB8-348239F3C8AA}" destId="{36113685-FB03-4400-A4CF-FC5D0E28C959}" srcOrd="0" destOrd="0" presId="urn:microsoft.com/office/officeart/2005/8/layout/vProcess5"/>
    <dgm:cxn modelId="{2E10A6DF-C33B-4A29-9BA8-F2A29305280F}" type="presOf" srcId="{4E3C9574-8E7A-4B46-A357-DD837C9A5D2E}" destId="{CFE991A6-81D5-4FBD-8D5E-2D2F3C40F2DE}" srcOrd="0" destOrd="0" presId="urn:microsoft.com/office/officeart/2005/8/layout/vProcess5"/>
    <dgm:cxn modelId="{AD57136A-0D28-4411-ABAC-817788B41A1B}" type="presOf" srcId="{E25E9A29-A55D-6F4A-8D68-131DA1C41933}" destId="{F888F3B1-7631-4FF4-B5CD-3295408ABCEE}" srcOrd="0" destOrd="0" presId="urn:microsoft.com/office/officeart/2005/8/layout/vProcess5"/>
    <dgm:cxn modelId="{40AA905B-0BF1-6646-A04B-DA6CC6F2C31F}" srcId="{E056D7D7-1497-1643-B6DE-EEC6C87A7CE2}" destId="{E25E9A29-A55D-6F4A-8D68-131DA1C41933}" srcOrd="0" destOrd="0" parTransId="{6D08A540-A58D-9545-9502-E6F602C72A3B}" sibTransId="{3E2BD41A-5064-5842-B491-F27BAD224258}"/>
    <dgm:cxn modelId="{A68DA740-EB48-4ABE-825E-D51CA446FACB}" srcId="{E056D7D7-1497-1643-B6DE-EEC6C87A7CE2}" destId="{5BC33565-19EC-45C0-9BCC-63DFBA7980E2}" srcOrd="4" destOrd="0" parTransId="{B85A3D6F-35D2-4C02-99D2-7E056F86AB54}" sibTransId="{8203660A-C9B8-4464-B74A-CB7D241C11E9}"/>
    <dgm:cxn modelId="{FEE1312E-B7F8-4AF1-A260-1D9CDCA232D7}" type="presOf" srcId="{F478392D-CEAF-CE40-BC47-FE2C42D86C6B}" destId="{1BF26662-AB67-4435-B593-6409D2B5A684}" srcOrd="1" destOrd="0" presId="urn:microsoft.com/office/officeart/2005/8/layout/vProcess5"/>
    <dgm:cxn modelId="{0C160DB4-7F59-8943-BEEC-4216BB74B390}" type="presParOf" srcId="{341F1CC5-E39A-434F-81A0-543591B0D4F2}" destId="{8D7E4D31-E76A-4D42-B138-730B775AEDCD}" srcOrd="0" destOrd="0" presId="urn:microsoft.com/office/officeart/2005/8/layout/vProcess5"/>
    <dgm:cxn modelId="{E06C219A-1DE0-4C31-B493-705452D773CD}" type="presParOf" srcId="{341F1CC5-E39A-434F-81A0-543591B0D4F2}" destId="{F888F3B1-7631-4FF4-B5CD-3295408ABCEE}" srcOrd="1" destOrd="0" presId="urn:microsoft.com/office/officeart/2005/8/layout/vProcess5"/>
    <dgm:cxn modelId="{0AEAAE3E-841A-48CC-A937-D823553F15FB}" type="presParOf" srcId="{341F1CC5-E39A-434F-81A0-543591B0D4F2}" destId="{AFE9B687-8D35-4AB5-9712-6D41586417F5}" srcOrd="2" destOrd="0" presId="urn:microsoft.com/office/officeart/2005/8/layout/vProcess5"/>
    <dgm:cxn modelId="{9D97A12B-3374-4B84-96D2-26D29EC8AB22}" type="presParOf" srcId="{341F1CC5-E39A-434F-81A0-543591B0D4F2}" destId="{D312DD75-284E-4F73-865F-7965019D09E2}" srcOrd="3" destOrd="0" presId="urn:microsoft.com/office/officeart/2005/8/layout/vProcess5"/>
    <dgm:cxn modelId="{7B504847-552C-4FD2-8C34-6DA8F9579390}" type="presParOf" srcId="{341F1CC5-E39A-434F-81A0-543591B0D4F2}" destId="{4EBF4D9E-01BD-4542-9056-18B4D8747EEA}" srcOrd="4" destOrd="0" presId="urn:microsoft.com/office/officeart/2005/8/layout/vProcess5"/>
    <dgm:cxn modelId="{955F029A-1ECB-41C1-B947-DB7046661A0C}" type="presParOf" srcId="{341F1CC5-E39A-434F-81A0-543591B0D4F2}" destId="{535D7D52-158F-4440-AC13-1D1355E8BBD0}" srcOrd="5" destOrd="0" presId="urn:microsoft.com/office/officeart/2005/8/layout/vProcess5"/>
    <dgm:cxn modelId="{B21778CE-34F0-49D7-B356-183E52C7DE0E}" type="presParOf" srcId="{341F1CC5-E39A-434F-81A0-543591B0D4F2}" destId="{A06E6C61-AA25-4927-AA48-A06EC0AA4305}" srcOrd="6" destOrd="0" presId="urn:microsoft.com/office/officeart/2005/8/layout/vProcess5"/>
    <dgm:cxn modelId="{7D0B36D2-EB46-4578-A1AE-1C1DF429A844}" type="presParOf" srcId="{341F1CC5-E39A-434F-81A0-543591B0D4F2}" destId="{AA92DEDA-BEAF-44AD-817B-337B3FAA8456}" srcOrd="7" destOrd="0" presId="urn:microsoft.com/office/officeart/2005/8/layout/vProcess5"/>
    <dgm:cxn modelId="{163A0317-5B28-4522-9C89-A4FE197E5851}" type="presParOf" srcId="{341F1CC5-E39A-434F-81A0-543591B0D4F2}" destId="{36113685-FB03-4400-A4CF-FC5D0E28C959}" srcOrd="8" destOrd="0" presId="urn:microsoft.com/office/officeart/2005/8/layout/vProcess5"/>
    <dgm:cxn modelId="{B4053A79-EB2B-49B9-A59E-EDD9E45A58C6}" type="presParOf" srcId="{341F1CC5-E39A-434F-81A0-543591B0D4F2}" destId="{CFE991A6-81D5-4FBD-8D5E-2D2F3C40F2DE}" srcOrd="9" destOrd="0" presId="urn:microsoft.com/office/officeart/2005/8/layout/vProcess5"/>
    <dgm:cxn modelId="{8DF38B37-7C9A-4614-8355-633AA33D0C0A}" type="presParOf" srcId="{341F1CC5-E39A-434F-81A0-543591B0D4F2}" destId="{EC87FAC4-619C-4994-ADA5-609D7C97DC22}" srcOrd="10" destOrd="0" presId="urn:microsoft.com/office/officeart/2005/8/layout/vProcess5"/>
    <dgm:cxn modelId="{87D94888-BBDC-4437-A4FC-FE8CD892915A}" type="presParOf" srcId="{341F1CC5-E39A-434F-81A0-543591B0D4F2}" destId="{5D565A39-081F-4555-87AA-C74794BBBB3D}" srcOrd="11" destOrd="0" presId="urn:microsoft.com/office/officeart/2005/8/layout/vProcess5"/>
    <dgm:cxn modelId="{C4A30DC1-4CF7-4927-8495-3F5F57444B23}" type="presParOf" srcId="{341F1CC5-E39A-434F-81A0-543591B0D4F2}" destId="{1BF26662-AB67-4435-B593-6409D2B5A684}" srcOrd="12" destOrd="0" presId="urn:microsoft.com/office/officeart/2005/8/layout/vProcess5"/>
    <dgm:cxn modelId="{9D11335E-06D0-4661-8AE6-A6260B8FBC22}" type="presParOf" srcId="{341F1CC5-E39A-434F-81A0-543591B0D4F2}" destId="{18104D47-94E1-45E9-BE88-28C402A28764}" srcOrd="13" destOrd="0" presId="urn:microsoft.com/office/officeart/2005/8/layout/vProcess5"/>
    <dgm:cxn modelId="{45F0F9C0-0229-48A8-9F16-C2EBA5144A9C}" type="presParOf" srcId="{341F1CC5-E39A-434F-81A0-543591B0D4F2}" destId="{0A8BEAAD-2C61-427E-810C-3E64BD042643}" srcOrd="14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265184-0B1F-A147-8479-EBC8A3E909D2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2300A6-C0AE-C14B-9787-34F0C32FC092}">
      <dgm:prSet phldrT="[Text]" custT="1"/>
      <dgm:spPr>
        <a:solidFill>
          <a:srgbClr val="E46C0A"/>
        </a:solidFill>
      </dgm:spPr>
      <dgm:t>
        <a:bodyPr/>
        <a:lstStyle/>
        <a:p>
          <a:r>
            <a:rPr lang="en-US" sz="3200" dirty="0" smtClean="0"/>
            <a:t>Selling Points</a:t>
          </a:r>
          <a:endParaRPr lang="en-US" sz="3200" dirty="0"/>
        </a:p>
      </dgm:t>
    </dgm:pt>
    <dgm:pt modelId="{2CAE6EE4-CF92-5C4B-B440-C90646D1D3B4}" type="parTrans" cxnId="{A2706BB7-E1BB-2F42-A296-A0A8E0178542}">
      <dgm:prSet/>
      <dgm:spPr/>
      <dgm:t>
        <a:bodyPr/>
        <a:lstStyle/>
        <a:p>
          <a:endParaRPr lang="en-US"/>
        </a:p>
      </dgm:t>
    </dgm:pt>
    <dgm:pt modelId="{BDEDC7CB-830D-FD4F-BF00-A97E6FDCC596}" type="sibTrans" cxnId="{A2706BB7-E1BB-2F42-A296-A0A8E0178542}">
      <dgm:prSet/>
      <dgm:spPr/>
      <dgm:t>
        <a:bodyPr/>
        <a:lstStyle/>
        <a:p>
          <a:endParaRPr lang="en-US"/>
        </a:p>
      </dgm:t>
    </dgm:pt>
    <dgm:pt modelId="{04725549-798C-E944-94C0-F8EA02BDF9A2}">
      <dgm:prSet phldrT="[Text]" custT="1"/>
      <dgm:spPr/>
      <dgm:t>
        <a:bodyPr/>
        <a:lstStyle/>
        <a:p>
          <a:r>
            <a:rPr lang="en-US" sz="2000" b="1" dirty="0" smtClean="0"/>
            <a:t>HIHS items with low gap scores </a:t>
          </a:r>
        </a:p>
        <a:p>
          <a:r>
            <a:rPr lang="en-US" sz="2000" b="1" dirty="0" smtClean="0"/>
            <a:t>(&lt; 0.5)</a:t>
          </a:r>
          <a:endParaRPr lang="en-US" sz="2000" b="1" dirty="0"/>
        </a:p>
      </dgm:t>
    </dgm:pt>
    <dgm:pt modelId="{50151D69-0F21-B246-BAEF-D42AA829DC1B}" type="parTrans" cxnId="{BB034F1C-1854-7B49-9F22-24A346DA2191}">
      <dgm:prSet/>
      <dgm:spPr/>
      <dgm:t>
        <a:bodyPr/>
        <a:lstStyle/>
        <a:p>
          <a:endParaRPr lang="en-US"/>
        </a:p>
      </dgm:t>
    </dgm:pt>
    <dgm:pt modelId="{E5F60A4C-B529-1447-BD6F-1F2EE2F05C85}" type="sibTrans" cxnId="{BB034F1C-1854-7B49-9F22-24A346DA2191}">
      <dgm:prSet/>
      <dgm:spPr/>
      <dgm:t>
        <a:bodyPr/>
        <a:lstStyle/>
        <a:p>
          <a:endParaRPr lang="en-US"/>
        </a:p>
      </dgm:t>
    </dgm:pt>
    <dgm:pt modelId="{0870DAAE-E3AB-6641-8E0E-7755EF2F792B}">
      <dgm:prSet phldrT="[Text]" custT="1"/>
      <dgm:spPr>
        <a:solidFill>
          <a:schemeClr val="accent6">
            <a:lumMod val="40000"/>
            <a:lumOff val="60000"/>
            <a:alpha val="90000"/>
          </a:schemeClr>
        </a:solidFill>
        <a:ln w="12700"/>
        <a:effectLst>
          <a:innerShdw blurRad="114300">
            <a:prstClr val="black"/>
          </a:innerShdw>
        </a:effectLst>
      </dgm:spPr>
      <dgm:t>
        <a:bodyPr/>
        <a:lstStyle/>
        <a:p>
          <a:r>
            <a:rPr lang="en-US" sz="2000" dirty="0" smtClean="0"/>
            <a:t>For Marketing and Promotional purposes</a:t>
          </a:r>
          <a:endParaRPr lang="en-US" sz="2000" dirty="0"/>
        </a:p>
      </dgm:t>
    </dgm:pt>
    <dgm:pt modelId="{091EB2BB-654D-D84A-983D-2DECD8D072A5}" type="parTrans" cxnId="{26403CF5-94D8-6B40-9FC7-FDA024314449}">
      <dgm:prSet/>
      <dgm:spPr/>
      <dgm:t>
        <a:bodyPr/>
        <a:lstStyle/>
        <a:p>
          <a:endParaRPr lang="en-US"/>
        </a:p>
      </dgm:t>
    </dgm:pt>
    <dgm:pt modelId="{F22D1B2A-F6F0-A944-B8DA-FCAECAC953CE}" type="sibTrans" cxnId="{26403CF5-94D8-6B40-9FC7-FDA024314449}">
      <dgm:prSet/>
      <dgm:spPr/>
      <dgm:t>
        <a:bodyPr/>
        <a:lstStyle/>
        <a:p>
          <a:endParaRPr lang="en-US"/>
        </a:p>
      </dgm:t>
    </dgm:pt>
    <dgm:pt modelId="{879F27A9-1A0D-0C43-8937-DD829B1EBC3E}">
      <dgm:prSet phldrT="[Text]" custT="1"/>
      <dgm:spPr>
        <a:solidFill>
          <a:srgbClr val="000090"/>
        </a:solidFill>
      </dgm:spPr>
      <dgm:t>
        <a:bodyPr/>
        <a:lstStyle/>
        <a:p>
          <a:r>
            <a:rPr lang="en-US" sz="3200" dirty="0" smtClean="0"/>
            <a:t>Critical Points</a:t>
          </a:r>
          <a:endParaRPr lang="en-US" sz="3200" dirty="0"/>
        </a:p>
      </dgm:t>
    </dgm:pt>
    <dgm:pt modelId="{928768BD-5FCE-5D48-B396-2775A0FB58CC}" type="parTrans" cxnId="{A4AE0ECD-196E-2941-A447-CC5828D33C16}">
      <dgm:prSet/>
      <dgm:spPr/>
      <dgm:t>
        <a:bodyPr/>
        <a:lstStyle/>
        <a:p>
          <a:endParaRPr lang="en-US"/>
        </a:p>
      </dgm:t>
    </dgm:pt>
    <dgm:pt modelId="{2FFDA5D4-B89F-4248-AEC5-C0C654CBE890}" type="sibTrans" cxnId="{A4AE0ECD-196E-2941-A447-CC5828D33C16}">
      <dgm:prSet/>
      <dgm:spPr/>
      <dgm:t>
        <a:bodyPr/>
        <a:lstStyle/>
        <a:p>
          <a:endParaRPr lang="en-US"/>
        </a:p>
      </dgm:t>
    </dgm:pt>
    <dgm:pt modelId="{A5D56790-5AB4-4645-A5E6-F1D1A00DEBCF}">
      <dgm:prSet phldrT="[Text]" custT="1"/>
      <dgm:spPr/>
      <dgm:t>
        <a:bodyPr/>
        <a:lstStyle/>
        <a:p>
          <a:r>
            <a:rPr lang="en-US" sz="2000" b="1" dirty="0" smtClean="0"/>
            <a:t>HILS items with large Gap Scores (&gt; 0.5)</a:t>
          </a:r>
          <a:endParaRPr lang="en-US" sz="2000" b="1" dirty="0"/>
        </a:p>
      </dgm:t>
    </dgm:pt>
    <dgm:pt modelId="{D39ED0BC-227D-BA4D-817B-92252B772F16}" type="parTrans" cxnId="{902178C4-4C4D-B84E-A731-FDEB3A2A8D5E}">
      <dgm:prSet/>
      <dgm:spPr/>
      <dgm:t>
        <a:bodyPr/>
        <a:lstStyle/>
        <a:p>
          <a:endParaRPr lang="en-US"/>
        </a:p>
      </dgm:t>
    </dgm:pt>
    <dgm:pt modelId="{E03FA8D2-4D07-F740-8E7E-70CD3B7376DA}" type="sibTrans" cxnId="{902178C4-4C4D-B84E-A731-FDEB3A2A8D5E}">
      <dgm:prSet/>
      <dgm:spPr/>
      <dgm:t>
        <a:bodyPr/>
        <a:lstStyle/>
        <a:p>
          <a:endParaRPr lang="en-US"/>
        </a:p>
      </dgm:t>
    </dgm:pt>
    <dgm:pt modelId="{8E83A6BF-3C86-A94A-9A7B-89BCFAB8A295}">
      <dgm:prSet phldrT="[Text]" custT="1"/>
      <dgm:spPr/>
      <dgm:t>
        <a:bodyPr/>
        <a:lstStyle/>
        <a:p>
          <a:r>
            <a:rPr lang="en-US" sz="2000" b="1" dirty="0" smtClean="0"/>
            <a:t>HIHS Items with large Gap Scores</a:t>
          </a:r>
          <a:endParaRPr lang="en-US" sz="2000" b="1" dirty="0"/>
        </a:p>
      </dgm:t>
    </dgm:pt>
    <dgm:pt modelId="{15EAFD81-275D-BA4E-92ED-CF824F5AF8F1}" type="parTrans" cxnId="{FCD4582F-8A17-8748-9452-A2FC0F0C8E4B}">
      <dgm:prSet/>
      <dgm:spPr/>
      <dgm:t>
        <a:bodyPr/>
        <a:lstStyle/>
        <a:p>
          <a:endParaRPr lang="en-US"/>
        </a:p>
      </dgm:t>
    </dgm:pt>
    <dgm:pt modelId="{0A3393CB-E7CA-9B48-8033-3BCB3E09AC24}" type="sibTrans" cxnId="{FCD4582F-8A17-8748-9452-A2FC0F0C8E4B}">
      <dgm:prSet/>
      <dgm:spPr/>
      <dgm:t>
        <a:bodyPr/>
        <a:lstStyle/>
        <a:p>
          <a:endParaRPr lang="en-US"/>
        </a:p>
      </dgm:t>
    </dgm:pt>
    <dgm:pt modelId="{CB550D02-E873-7A4B-B3F3-E7AF65978776}">
      <dgm:prSet custT="1"/>
      <dgm:spPr/>
      <dgm:t>
        <a:bodyPr/>
        <a:lstStyle/>
        <a:p>
          <a:r>
            <a:rPr lang="en-US" sz="2000" b="1" dirty="0" smtClean="0"/>
            <a:t>LILS items with large Gap Scores</a:t>
          </a:r>
          <a:endParaRPr lang="en-US" sz="2000" b="1" dirty="0"/>
        </a:p>
      </dgm:t>
    </dgm:pt>
    <dgm:pt modelId="{28FF2666-CE4F-D940-828F-A0736A9B2CCC}" type="parTrans" cxnId="{C7640B9C-19A6-0B49-AEE7-B470AAE371B5}">
      <dgm:prSet/>
      <dgm:spPr/>
      <dgm:t>
        <a:bodyPr/>
        <a:lstStyle/>
        <a:p>
          <a:endParaRPr lang="en-US"/>
        </a:p>
      </dgm:t>
    </dgm:pt>
    <dgm:pt modelId="{230B5A17-61C1-8843-A99D-7D165CDCB458}" type="sibTrans" cxnId="{C7640B9C-19A6-0B49-AEE7-B470AAE371B5}">
      <dgm:prSet/>
      <dgm:spPr/>
      <dgm:t>
        <a:bodyPr/>
        <a:lstStyle/>
        <a:p>
          <a:endParaRPr lang="en-US"/>
        </a:p>
      </dgm:t>
    </dgm:pt>
    <dgm:pt modelId="{F27E6930-E893-1043-A857-9C084C81A525}">
      <dgm:prSet custT="1"/>
      <dgm:spPr>
        <a:solidFill>
          <a:schemeClr val="accent1">
            <a:lumMod val="40000"/>
            <a:lumOff val="60000"/>
            <a:alpha val="90000"/>
          </a:schemeClr>
        </a:solidFill>
        <a:ln w="12700">
          <a:solidFill>
            <a:schemeClr val="accent1">
              <a:lumMod val="40000"/>
              <a:lumOff val="60000"/>
            </a:schemeClr>
          </a:solidFill>
        </a:ln>
        <a:effectLst>
          <a:innerShdw blurRad="114300">
            <a:prstClr val="black"/>
          </a:innerShdw>
        </a:effectLst>
      </dgm:spPr>
      <dgm:t>
        <a:bodyPr/>
        <a:lstStyle/>
        <a:p>
          <a:r>
            <a:rPr lang="en-US" sz="2000" dirty="0" smtClean="0"/>
            <a:t>For action to be taken to improve the services</a:t>
          </a:r>
          <a:endParaRPr lang="en-US" sz="2000" dirty="0"/>
        </a:p>
      </dgm:t>
    </dgm:pt>
    <dgm:pt modelId="{EE90D56C-AFED-E84E-B3FF-DE9C1ABEA5E0}" type="parTrans" cxnId="{8F20D1A8-88DE-2345-A327-769B75E66628}">
      <dgm:prSet/>
      <dgm:spPr/>
      <dgm:t>
        <a:bodyPr/>
        <a:lstStyle/>
        <a:p>
          <a:endParaRPr lang="en-US"/>
        </a:p>
      </dgm:t>
    </dgm:pt>
    <dgm:pt modelId="{E6B2AA3C-E267-9D4C-8086-540C7A21F2B8}" type="sibTrans" cxnId="{8F20D1A8-88DE-2345-A327-769B75E66628}">
      <dgm:prSet/>
      <dgm:spPr/>
      <dgm:t>
        <a:bodyPr/>
        <a:lstStyle/>
        <a:p>
          <a:endParaRPr lang="en-US"/>
        </a:p>
      </dgm:t>
    </dgm:pt>
    <dgm:pt modelId="{25E67F97-C62E-CB4D-8E34-0D310433A919}" type="pres">
      <dgm:prSet presAssocID="{62265184-0B1F-A147-8479-EBC8A3E909D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8A6BDDB-4B85-0A46-B138-110AE6F81D73}" type="pres">
      <dgm:prSet presAssocID="{722300A6-C0AE-C14B-9787-34F0C32FC092}" presName="root" presStyleCnt="0"/>
      <dgm:spPr/>
    </dgm:pt>
    <dgm:pt modelId="{780189EC-6076-224E-8598-DCEC1D1A488D}" type="pres">
      <dgm:prSet presAssocID="{722300A6-C0AE-C14B-9787-34F0C32FC092}" presName="rootComposite" presStyleCnt="0"/>
      <dgm:spPr/>
    </dgm:pt>
    <dgm:pt modelId="{48D3105A-52B2-1D49-BD85-BD64C278A8EF}" type="pres">
      <dgm:prSet presAssocID="{722300A6-C0AE-C14B-9787-34F0C32FC092}" presName="rootText" presStyleLbl="node1" presStyleIdx="0" presStyleCnt="2" custScaleX="188208" custLinFactNeighborX="-20953" custLinFactNeighborY="-373"/>
      <dgm:spPr/>
      <dgm:t>
        <a:bodyPr/>
        <a:lstStyle/>
        <a:p>
          <a:endParaRPr lang="en-US"/>
        </a:p>
      </dgm:t>
    </dgm:pt>
    <dgm:pt modelId="{11AE4484-175C-9142-B889-E33957BD12CE}" type="pres">
      <dgm:prSet presAssocID="{722300A6-C0AE-C14B-9787-34F0C32FC092}" presName="rootConnector" presStyleLbl="node1" presStyleIdx="0" presStyleCnt="2"/>
      <dgm:spPr/>
      <dgm:t>
        <a:bodyPr/>
        <a:lstStyle/>
        <a:p>
          <a:endParaRPr lang="en-US"/>
        </a:p>
      </dgm:t>
    </dgm:pt>
    <dgm:pt modelId="{E1B3B0FD-0D26-AC47-8BAD-FAFBD7EA71E5}" type="pres">
      <dgm:prSet presAssocID="{722300A6-C0AE-C14B-9787-34F0C32FC092}" presName="childShape" presStyleCnt="0"/>
      <dgm:spPr/>
    </dgm:pt>
    <dgm:pt modelId="{55D9144F-17B3-5940-A02E-3EA895EE46E1}" type="pres">
      <dgm:prSet presAssocID="{50151D69-0F21-B246-BAEF-D42AA829DC1B}" presName="Name13" presStyleLbl="parChTrans1D2" presStyleIdx="0" presStyleCnt="6"/>
      <dgm:spPr/>
      <dgm:t>
        <a:bodyPr/>
        <a:lstStyle/>
        <a:p>
          <a:endParaRPr lang="en-US"/>
        </a:p>
      </dgm:t>
    </dgm:pt>
    <dgm:pt modelId="{61842C10-F33F-0246-A243-4EC4F83C4393}" type="pres">
      <dgm:prSet presAssocID="{04725549-798C-E944-94C0-F8EA02BDF9A2}" presName="childText" presStyleLbl="bgAcc1" presStyleIdx="0" presStyleCnt="6" custScaleX="166348" custScaleY="124491" custLinFactNeighborX="-9977" custLinFactNeighborY="-39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6A5EFD-8740-4C4C-9FBF-544D098A358A}" type="pres">
      <dgm:prSet presAssocID="{091EB2BB-654D-D84A-983D-2DECD8D072A5}" presName="Name13" presStyleLbl="parChTrans1D2" presStyleIdx="1" presStyleCnt="6"/>
      <dgm:spPr/>
      <dgm:t>
        <a:bodyPr/>
        <a:lstStyle/>
        <a:p>
          <a:endParaRPr lang="en-US"/>
        </a:p>
      </dgm:t>
    </dgm:pt>
    <dgm:pt modelId="{6F59B086-BFDC-CC4E-8C93-2B0F212220A3}" type="pres">
      <dgm:prSet presAssocID="{0870DAAE-E3AB-6641-8E0E-7755EF2F792B}" presName="childText" presStyleLbl="bgAcc1" presStyleIdx="1" presStyleCnt="6" custScaleX="166348" custScaleY="121897" custLinFactNeighborX="-9977" custLinFactNeighborY="-39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FCD1B-B87E-A14A-8972-083E061B4719}" type="pres">
      <dgm:prSet presAssocID="{879F27A9-1A0D-0C43-8937-DD829B1EBC3E}" presName="root" presStyleCnt="0"/>
      <dgm:spPr/>
    </dgm:pt>
    <dgm:pt modelId="{33293696-A0BC-904E-9317-10EAC14237B4}" type="pres">
      <dgm:prSet presAssocID="{879F27A9-1A0D-0C43-8937-DD829B1EBC3E}" presName="rootComposite" presStyleCnt="0"/>
      <dgm:spPr/>
    </dgm:pt>
    <dgm:pt modelId="{CD96BD68-E085-AD49-9D7C-6846C26DB7C3}" type="pres">
      <dgm:prSet presAssocID="{879F27A9-1A0D-0C43-8937-DD829B1EBC3E}" presName="rootText" presStyleLbl="node1" presStyleIdx="1" presStyleCnt="2" custScaleX="193889"/>
      <dgm:spPr/>
      <dgm:t>
        <a:bodyPr/>
        <a:lstStyle/>
        <a:p>
          <a:endParaRPr lang="en-US"/>
        </a:p>
      </dgm:t>
    </dgm:pt>
    <dgm:pt modelId="{72B5CF06-3A58-DE44-A036-DA5865AF46C8}" type="pres">
      <dgm:prSet presAssocID="{879F27A9-1A0D-0C43-8937-DD829B1EBC3E}" presName="rootConnector" presStyleLbl="node1" presStyleIdx="1" presStyleCnt="2"/>
      <dgm:spPr/>
      <dgm:t>
        <a:bodyPr/>
        <a:lstStyle/>
        <a:p>
          <a:endParaRPr lang="en-US"/>
        </a:p>
      </dgm:t>
    </dgm:pt>
    <dgm:pt modelId="{F564CFCE-AD48-514E-AFD0-21915540FE89}" type="pres">
      <dgm:prSet presAssocID="{879F27A9-1A0D-0C43-8937-DD829B1EBC3E}" presName="childShape" presStyleCnt="0"/>
      <dgm:spPr/>
    </dgm:pt>
    <dgm:pt modelId="{7FFADCB8-486F-F24C-9180-CEAA8A080BA9}" type="pres">
      <dgm:prSet presAssocID="{D39ED0BC-227D-BA4D-817B-92252B772F16}" presName="Name13" presStyleLbl="parChTrans1D2" presStyleIdx="2" presStyleCnt="6"/>
      <dgm:spPr/>
      <dgm:t>
        <a:bodyPr/>
        <a:lstStyle/>
        <a:p>
          <a:endParaRPr lang="en-US"/>
        </a:p>
      </dgm:t>
    </dgm:pt>
    <dgm:pt modelId="{31338DC5-36D3-1C4B-8554-821B8C41172E}" type="pres">
      <dgm:prSet presAssocID="{A5D56790-5AB4-4645-A5E6-F1D1A00DEBCF}" presName="childText" presStyleLbl="bgAcc1" presStyleIdx="2" presStyleCnt="6" custScaleX="182315" custScaleY="1181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C0915C-97DA-3A4E-9AED-CDC5828E75C8}" type="pres">
      <dgm:prSet presAssocID="{15EAFD81-275D-BA4E-92ED-CF824F5AF8F1}" presName="Name13" presStyleLbl="parChTrans1D2" presStyleIdx="3" presStyleCnt="6"/>
      <dgm:spPr/>
      <dgm:t>
        <a:bodyPr/>
        <a:lstStyle/>
        <a:p>
          <a:endParaRPr lang="en-US"/>
        </a:p>
      </dgm:t>
    </dgm:pt>
    <dgm:pt modelId="{C3B0C0CC-A60E-7347-BE02-B1FE4E0817E1}" type="pres">
      <dgm:prSet presAssocID="{8E83A6BF-3C86-A94A-9A7B-89BCFAB8A295}" presName="childText" presStyleLbl="bgAcc1" presStyleIdx="3" presStyleCnt="6" custScaleX="1823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0F40AC-5CC1-A046-81A8-5C150A1FDEE6}" type="pres">
      <dgm:prSet presAssocID="{28FF2666-CE4F-D940-828F-A0736A9B2CCC}" presName="Name13" presStyleLbl="parChTrans1D2" presStyleIdx="4" presStyleCnt="6"/>
      <dgm:spPr/>
      <dgm:t>
        <a:bodyPr/>
        <a:lstStyle/>
        <a:p>
          <a:endParaRPr lang="en-US"/>
        </a:p>
      </dgm:t>
    </dgm:pt>
    <dgm:pt modelId="{E1C36AF5-2477-124B-8FBE-39564B00D2AA}" type="pres">
      <dgm:prSet presAssocID="{CB550D02-E873-7A4B-B3F3-E7AF65978776}" presName="childText" presStyleLbl="bgAcc1" presStyleIdx="4" presStyleCnt="6" custScaleX="182315" custScaleY="129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8B2A4A-3495-114E-A678-F8D9A370BD21}" type="pres">
      <dgm:prSet presAssocID="{EE90D56C-AFED-E84E-B3FF-DE9C1ABEA5E0}" presName="Name13" presStyleLbl="parChTrans1D2" presStyleIdx="5" presStyleCnt="6"/>
      <dgm:spPr/>
      <dgm:t>
        <a:bodyPr/>
        <a:lstStyle/>
        <a:p>
          <a:endParaRPr lang="en-US"/>
        </a:p>
      </dgm:t>
    </dgm:pt>
    <dgm:pt modelId="{1BB26C0F-21ED-9E49-BE52-C5887A255979}" type="pres">
      <dgm:prSet presAssocID="{F27E6930-E893-1043-A857-9C084C81A525}" presName="childText" presStyleLbl="bgAcc1" presStyleIdx="5" presStyleCnt="6" custScaleX="182315" custScaleY="1146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32F707-10C4-49F8-8E5F-32B1EFC26740}" type="presOf" srcId="{D39ED0BC-227D-BA4D-817B-92252B772F16}" destId="{7FFADCB8-486F-F24C-9180-CEAA8A080BA9}" srcOrd="0" destOrd="0" presId="urn:microsoft.com/office/officeart/2005/8/layout/hierarchy3"/>
    <dgm:cxn modelId="{902178C4-4C4D-B84E-A731-FDEB3A2A8D5E}" srcId="{879F27A9-1A0D-0C43-8937-DD829B1EBC3E}" destId="{A5D56790-5AB4-4645-A5E6-F1D1A00DEBCF}" srcOrd="0" destOrd="0" parTransId="{D39ED0BC-227D-BA4D-817B-92252B772F16}" sibTransId="{E03FA8D2-4D07-F740-8E7E-70CD3B7376DA}"/>
    <dgm:cxn modelId="{A4AE0ECD-196E-2941-A447-CC5828D33C16}" srcId="{62265184-0B1F-A147-8479-EBC8A3E909D2}" destId="{879F27A9-1A0D-0C43-8937-DD829B1EBC3E}" srcOrd="1" destOrd="0" parTransId="{928768BD-5FCE-5D48-B396-2775A0FB58CC}" sibTransId="{2FFDA5D4-B89F-4248-AEC5-C0C654CBE890}"/>
    <dgm:cxn modelId="{C2AC5E44-9CDC-47E1-BF82-6931E1FABAF6}" type="presOf" srcId="{8E83A6BF-3C86-A94A-9A7B-89BCFAB8A295}" destId="{C3B0C0CC-A60E-7347-BE02-B1FE4E0817E1}" srcOrd="0" destOrd="0" presId="urn:microsoft.com/office/officeart/2005/8/layout/hierarchy3"/>
    <dgm:cxn modelId="{8614102A-9542-405C-AEF8-85BE655F23C2}" type="presOf" srcId="{28FF2666-CE4F-D940-828F-A0736A9B2CCC}" destId="{210F40AC-5CC1-A046-81A8-5C150A1FDEE6}" srcOrd="0" destOrd="0" presId="urn:microsoft.com/office/officeart/2005/8/layout/hierarchy3"/>
    <dgm:cxn modelId="{4BED2168-098E-4047-A434-D86687582D8C}" type="presOf" srcId="{879F27A9-1A0D-0C43-8937-DD829B1EBC3E}" destId="{CD96BD68-E085-AD49-9D7C-6846C26DB7C3}" srcOrd="0" destOrd="0" presId="urn:microsoft.com/office/officeart/2005/8/layout/hierarchy3"/>
    <dgm:cxn modelId="{90DFBB96-E093-4346-BF8B-F457D37CAAD8}" type="presOf" srcId="{0870DAAE-E3AB-6641-8E0E-7755EF2F792B}" destId="{6F59B086-BFDC-CC4E-8C93-2B0F212220A3}" srcOrd="0" destOrd="0" presId="urn:microsoft.com/office/officeart/2005/8/layout/hierarchy3"/>
    <dgm:cxn modelId="{324C1197-A50A-4D8E-A19F-6B0F9E41D2B3}" type="presOf" srcId="{50151D69-0F21-B246-BAEF-D42AA829DC1B}" destId="{55D9144F-17B3-5940-A02E-3EA895EE46E1}" srcOrd="0" destOrd="0" presId="urn:microsoft.com/office/officeart/2005/8/layout/hierarchy3"/>
    <dgm:cxn modelId="{07FABF1B-B7BE-47D7-95E1-2BD403A70A35}" type="presOf" srcId="{722300A6-C0AE-C14B-9787-34F0C32FC092}" destId="{48D3105A-52B2-1D49-BD85-BD64C278A8EF}" srcOrd="0" destOrd="0" presId="urn:microsoft.com/office/officeart/2005/8/layout/hierarchy3"/>
    <dgm:cxn modelId="{405F551E-CFB5-4083-B081-6184F93A3A33}" type="presOf" srcId="{EE90D56C-AFED-E84E-B3FF-DE9C1ABEA5E0}" destId="{808B2A4A-3495-114E-A678-F8D9A370BD21}" srcOrd="0" destOrd="0" presId="urn:microsoft.com/office/officeart/2005/8/layout/hierarchy3"/>
    <dgm:cxn modelId="{C7640B9C-19A6-0B49-AEE7-B470AAE371B5}" srcId="{879F27A9-1A0D-0C43-8937-DD829B1EBC3E}" destId="{CB550D02-E873-7A4B-B3F3-E7AF65978776}" srcOrd="2" destOrd="0" parTransId="{28FF2666-CE4F-D940-828F-A0736A9B2CCC}" sibTransId="{230B5A17-61C1-8843-A99D-7D165CDCB458}"/>
    <dgm:cxn modelId="{FCD4582F-8A17-8748-9452-A2FC0F0C8E4B}" srcId="{879F27A9-1A0D-0C43-8937-DD829B1EBC3E}" destId="{8E83A6BF-3C86-A94A-9A7B-89BCFAB8A295}" srcOrd="1" destOrd="0" parTransId="{15EAFD81-275D-BA4E-92ED-CF824F5AF8F1}" sibTransId="{0A3393CB-E7CA-9B48-8033-3BCB3E09AC24}"/>
    <dgm:cxn modelId="{7C39D547-392C-446A-BC5F-F00CA77F32DF}" type="presOf" srcId="{F27E6930-E893-1043-A857-9C084C81A525}" destId="{1BB26C0F-21ED-9E49-BE52-C5887A255979}" srcOrd="0" destOrd="0" presId="urn:microsoft.com/office/officeart/2005/8/layout/hierarchy3"/>
    <dgm:cxn modelId="{A33AA560-FC8A-4E5A-8128-95E09324AF24}" type="presOf" srcId="{879F27A9-1A0D-0C43-8937-DD829B1EBC3E}" destId="{72B5CF06-3A58-DE44-A036-DA5865AF46C8}" srcOrd="1" destOrd="0" presId="urn:microsoft.com/office/officeart/2005/8/layout/hierarchy3"/>
    <dgm:cxn modelId="{8F20D1A8-88DE-2345-A327-769B75E66628}" srcId="{879F27A9-1A0D-0C43-8937-DD829B1EBC3E}" destId="{F27E6930-E893-1043-A857-9C084C81A525}" srcOrd="3" destOrd="0" parTransId="{EE90D56C-AFED-E84E-B3FF-DE9C1ABEA5E0}" sibTransId="{E6B2AA3C-E267-9D4C-8086-540C7A21F2B8}"/>
    <dgm:cxn modelId="{BB034F1C-1854-7B49-9F22-24A346DA2191}" srcId="{722300A6-C0AE-C14B-9787-34F0C32FC092}" destId="{04725549-798C-E944-94C0-F8EA02BDF9A2}" srcOrd="0" destOrd="0" parTransId="{50151D69-0F21-B246-BAEF-D42AA829DC1B}" sibTransId="{E5F60A4C-B529-1447-BD6F-1F2EE2F05C85}"/>
    <dgm:cxn modelId="{9C1FFA7A-E1D2-461C-B091-662BD9F5C034}" type="presOf" srcId="{CB550D02-E873-7A4B-B3F3-E7AF65978776}" destId="{E1C36AF5-2477-124B-8FBE-39564B00D2AA}" srcOrd="0" destOrd="0" presId="urn:microsoft.com/office/officeart/2005/8/layout/hierarchy3"/>
    <dgm:cxn modelId="{1B20065F-DC6D-43EF-9CB5-F88224956BDC}" type="presOf" srcId="{722300A6-C0AE-C14B-9787-34F0C32FC092}" destId="{11AE4484-175C-9142-B889-E33957BD12CE}" srcOrd="1" destOrd="0" presId="urn:microsoft.com/office/officeart/2005/8/layout/hierarchy3"/>
    <dgm:cxn modelId="{78EAD40A-3C86-477F-BBDE-9327277AC40F}" type="presOf" srcId="{04725549-798C-E944-94C0-F8EA02BDF9A2}" destId="{61842C10-F33F-0246-A243-4EC4F83C4393}" srcOrd="0" destOrd="0" presId="urn:microsoft.com/office/officeart/2005/8/layout/hierarchy3"/>
    <dgm:cxn modelId="{5747E80A-E1E1-47FE-88B4-278669E5EA29}" type="presOf" srcId="{15EAFD81-275D-BA4E-92ED-CF824F5AF8F1}" destId="{94C0915C-97DA-3A4E-9AED-CDC5828E75C8}" srcOrd="0" destOrd="0" presId="urn:microsoft.com/office/officeart/2005/8/layout/hierarchy3"/>
    <dgm:cxn modelId="{A2706BB7-E1BB-2F42-A296-A0A8E0178542}" srcId="{62265184-0B1F-A147-8479-EBC8A3E909D2}" destId="{722300A6-C0AE-C14B-9787-34F0C32FC092}" srcOrd="0" destOrd="0" parTransId="{2CAE6EE4-CF92-5C4B-B440-C90646D1D3B4}" sibTransId="{BDEDC7CB-830D-FD4F-BF00-A97E6FDCC596}"/>
    <dgm:cxn modelId="{6B196E27-802F-4751-B744-FEBF2A54DE61}" type="presOf" srcId="{A5D56790-5AB4-4645-A5E6-F1D1A00DEBCF}" destId="{31338DC5-36D3-1C4B-8554-821B8C41172E}" srcOrd="0" destOrd="0" presId="urn:microsoft.com/office/officeart/2005/8/layout/hierarchy3"/>
    <dgm:cxn modelId="{26403CF5-94D8-6B40-9FC7-FDA024314449}" srcId="{722300A6-C0AE-C14B-9787-34F0C32FC092}" destId="{0870DAAE-E3AB-6641-8E0E-7755EF2F792B}" srcOrd="1" destOrd="0" parTransId="{091EB2BB-654D-D84A-983D-2DECD8D072A5}" sibTransId="{F22D1B2A-F6F0-A944-B8DA-FCAECAC953CE}"/>
    <dgm:cxn modelId="{066FF01D-2882-454C-BB8E-E344A9EB860B}" type="presOf" srcId="{091EB2BB-654D-D84A-983D-2DECD8D072A5}" destId="{356A5EFD-8740-4C4C-9FBF-544D098A358A}" srcOrd="0" destOrd="0" presId="urn:microsoft.com/office/officeart/2005/8/layout/hierarchy3"/>
    <dgm:cxn modelId="{A09E4B91-A042-4447-AFA3-FFC42A1C0E26}" type="presOf" srcId="{62265184-0B1F-A147-8479-EBC8A3E909D2}" destId="{25E67F97-C62E-CB4D-8E34-0D310433A919}" srcOrd="0" destOrd="0" presId="urn:microsoft.com/office/officeart/2005/8/layout/hierarchy3"/>
    <dgm:cxn modelId="{09BEFEDE-1A4D-459C-82EE-8B2B6AE93B48}" type="presParOf" srcId="{25E67F97-C62E-CB4D-8E34-0D310433A919}" destId="{58A6BDDB-4B85-0A46-B138-110AE6F81D73}" srcOrd="0" destOrd="0" presId="urn:microsoft.com/office/officeart/2005/8/layout/hierarchy3"/>
    <dgm:cxn modelId="{7EAADA4D-1235-4496-A596-FB512DE20416}" type="presParOf" srcId="{58A6BDDB-4B85-0A46-B138-110AE6F81D73}" destId="{780189EC-6076-224E-8598-DCEC1D1A488D}" srcOrd="0" destOrd="0" presId="urn:microsoft.com/office/officeart/2005/8/layout/hierarchy3"/>
    <dgm:cxn modelId="{224A43E8-39C5-4CCB-A2B0-59ED3CB55F1C}" type="presParOf" srcId="{780189EC-6076-224E-8598-DCEC1D1A488D}" destId="{48D3105A-52B2-1D49-BD85-BD64C278A8EF}" srcOrd="0" destOrd="0" presId="urn:microsoft.com/office/officeart/2005/8/layout/hierarchy3"/>
    <dgm:cxn modelId="{DAEE1099-19E9-449B-A4AA-8E5D88B179E8}" type="presParOf" srcId="{780189EC-6076-224E-8598-DCEC1D1A488D}" destId="{11AE4484-175C-9142-B889-E33957BD12CE}" srcOrd="1" destOrd="0" presId="urn:microsoft.com/office/officeart/2005/8/layout/hierarchy3"/>
    <dgm:cxn modelId="{898DFE62-302B-4DB7-AC4A-47D2E7F4BCFE}" type="presParOf" srcId="{58A6BDDB-4B85-0A46-B138-110AE6F81D73}" destId="{E1B3B0FD-0D26-AC47-8BAD-FAFBD7EA71E5}" srcOrd="1" destOrd="0" presId="urn:microsoft.com/office/officeart/2005/8/layout/hierarchy3"/>
    <dgm:cxn modelId="{C8A899A9-13A9-4D32-A45E-E93BC049819F}" type="presParOf" srcId="{E1B3B0FD-0D26-AC47-8BAD-FAFBD7EA71E5}" destId="{55D9144F-17B3-5940-A02E-3EA895EE46E1}" srcOrd="0" destOrd="0" presId="urn:microsoft.com/office/officeart/2005/8/layout/hierarchy3"/>
    <dgm:cxn modelId="{08B4A6A7-28A9-458D-9233-693B80BD7030}" type="presParOf" srcId="{E1B3B0FD-0D26-AC47-8BAD-FAFBD7EA71E5}" destId="{61842C10-F33F-0246-A243-4EC4F83C4393}" srcOrd="1" destOrd="0" presId="urn:microsoft.com/office/officeart/2005/8/layout/hierarchy3"/>
    <dgm:cxn modelId="{5DCE36DA-FD23-43DC-A330-95D03135D85C}" type="presParOf" srcId="{E1B3B0FD-0D26-AC47-8BAD-FAFBD7EA71E5}" destId="{356A5EFD-8740-4C4C-9FBF-544D098A358A}" srcOrd="2" destOrd="0" presId="urn:microsoft.com/office/officeart/2005/8/layout/hierarchy3"/>
    <dgm:cxn modelId="{338E6554-E146-4C06-AE3F-490550CCF79C}" type="presParOf" srcId="{E1B3B0FD-0D26-AC47-8BAD-FAFBD7EA71E5}" destId="{6F59B086-BFDC-CC4E-8C93-2B0F212220A3}" srcOrd="3" destOrd="0" presId="urn:microsoft.com/office/officeart/2005/8/layout/hierarchy3"/>
    <dgm:cxn modelId="{51178761-E51E-4881-BF54-B10520AD1BBE}" type="presParOf" srcId="{25E67F97-C62E-CB4D-8E34-0D310433A919}" destId="{549FCD1B-B87E-A14A-8972-083E061B4719}" srcOrd="1" destOrd="0" presId="urn:microsoft.com/office/officeart/2005/8/layout/hierarchy3"/>
    <dgm:cxn modelId="{AC796AA6-4595-499C-A81A-B84DFFE4C520}" type="presParOf" srcId="{549FCD1B-B87E-A14A-8972-083E061B4719}" destId="{33293696-A0BC-904E-9317-10EAC14237B4}" srcOrd="0" destOrd="0" presId="urn:microsoft.com/office/officeart/2005/8/layout/hierarchy3"/>
    <dgm:cxn modelId="{31ECA19F-1147-4440-B41D-95DC837328A8}" type="presParOf" srcId="{33293696-A0BC-904E-9317-10EAC14237B4}" destId="{CD96BD68-E085-AD49-9D7C-6846C26DB7C3}" srcOrd="0" destOrd="0" presId="urn:microsoft.com/office/officeart/2005/8/layout/hierarchy3"/>
    <dgm:cxn modelId="{22642597-70A8-41E1-8F83-8D8CD473383A}" type="presParOf" srcId="{33293696-A0BC-904E-9317-10EAC14237B4}" destId="{72B5CF06-3A58-DE44-A036-DA5865AF46C8}" srcOrd="1" destOrd="0" presId="urn:microsoft.com/office/officeart/2005/8/layout/hierarchy3"/>
    <dgm:cxn modelId="{563E7EB4-867D-4BC2-9DE2-A4853C90A2CF}" type="presParOf" srcId="{549FCD1B-B87E-A14A-8972-083E061B4719}" destId="{F564CFCE-AD48-514E-AFD0-21915540FE89}" srcOrd="1" destOrd="0" presId="urn:microsoft.com/office/officeart/2005/8/layout/hierarchy3"/>
    <dgm:cxn modelId="{542F9E68-22F7-488F-9F53-7614360F1C7A}" type="presParOf" srcId="{F564CFCE-AD48-514E-AFD0-21915540FE89}" destId="{7FFADCB8-486F-F24C-9180-CEAA8A080BA9}" srcOrd="0" destOrd="0" presId="urn:microsoft.com/office/officeart/2005/8/layout/hierarchy3"/>
    <dgm:cxn modelId="{A854DB70-2045-4D0E-A4FE-158B1C2CA060}" type="presParOf" srcId="{F564CFCE-AD48-514E-AFD0-21915540FE89}" destId="{31338DC5-36D3-1C4B-8554-821B8C41172E}" srcOrd="1" destOrd="0" presId="urn:microsoft.com/office/officeart/2005/8/layout/hierarchy3"/>
    <dgm:cxn modelId="{99C570A5-ACD1-406B-B96B-3C1D1E0D2CD3}" type="presParOf" srcId="{F564CFCE-AD48-514E-AFD0-21915540FE89}" destId="{94C0915C-97DA-3A4E-9AED-CDC5828E75C8}" srcOrd="2" destOrd="0" presId="urn:microsoft.com/office/officeart/2005/8/layout/hierarchy3"/>
    <dgm:cxn modelId="{8F182576-7831-4D61-904C-E9FE4A619938}" type="presParOf" srcId="{F564CFCE-AD48-514E-AFD0-21915540FE89}" destId="{C3B0C0CC-A60E-7347-BE02-B1FE4E0817E1}" srcOrd="3" destOrd="0" presId="urn:microsoft.com/office/officeart/2005/8/layout/hierarchy3"/>
    <dgm:cxn modelId="{CC4A4950-AF28-4C71-8877-CD31DCA111B0}" type="presParOf" srcId="{F564CFCE-AD48-514E-AFD0-21915540FE89}" destId="{210F40AC-5CC1-A046-81A8-5C150A1FDEE6}" srcOrd="4" destOrd="0" presId="urn:microsoft.com/office/officeart/2005/8/layout/hierarchy3"/>
    <dgm:cxn modelId="{F8E9B381-357D-4B1D-8037-7FC4B87EE72A}" type="presParOf" srcId="{F564CFCE-AD48-514E-AFD0-21915540FE89}" destId="{E1C36AF5-2477-124B-8FBE-39564B00D2AA}" srcOrd="5" destOrd="0" presId="urn:microsoft.com/office/officeart/2005/8/layout/hierarchy3"/>
    <dgm:cxn modelId="{2B7C6ED8-715B-49D9-B2B9-B5A3E2FCAFCD}" type="presParOf" srcId="{F564CFCE-AD48-514E-AFD0-21915540FE89}" destId="{808B2A4A-3495-114E-A678-F8D9A370BD21}" srcOrd="6" destOrd="0" presId="urn:microsoft.com/office/officeart/2005/8/layout/hierarchy3"/>
    <dgm:cxn modelId="{E0839196-7F33-4C17-B8CC-F41D9DC18EDD}" type="presParOf" srcId="{F564CFCE-AD48-514E-AFD0-21915540FE89}" destId="{1BB26C0F-21ED-9E49-BE52-C5887A255979}" srcOrd="7" destOrd="0" presId="urn:microsoft.com/office/officeart/2005/8/layout/hierarchy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7585C8-1DE9-440A-AE77-47563329A30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MY"/>
        </a:p>
      </dgm:t>
    </dgm:pt>
    <dgm:pt modelId="{701CA960-7CC0-4F37-9DA5-C36CCC2658BA}">
      <dgm:prSet phldrT="[Text]"/>
      <dgm:spPr>
        <a:solidFill>
          <a:srgbClr val="003399"/>
        </a:solidFill>
      </dgm:spPr>
      <dgm:t>
        <a:bodyPr/>
        <a:lstStyle/>
        <a:p>
          <a:r>
            <a:rPr lang="en-US" dirty="0" smtClean="0"/>
            <a:t>HOU</a:t>
          </a:r>
          <a:endParaRPr lang="en-MY" dirty="0"/>
        </a:p>
      </dgm:t>
    </dgm:pt>
    <dgm:pt modelId="{B50D92AD-8ADC-4794-9CB9-1AF4C8DC82A1}" type="parTrans" cxnId="{9F2DE7FA-DE94-432A-A9FA-EC2859DE77AF}">
      <dgm:prSet/>
      <dgm:spPr/>
      <dgm:t>
        <a:bodyPr/>
        <a:lstStyle/>
        <a:p>
          <a:endParaRPr lang="en-MY"/>
        </a:p>
      </dgm:t>
    </dgm:pt>
    <dgm:pt modelId="{BF7377F2-FD42-4F10-8853-E715B03975B7}" type="sibTrans" cxnId="{9F2DE7FA-DE94-432A-A9FA-EC2859DE77AF}">
      <dgm:prSet/>
      <dgm:spPr/>
      <dgm:t>
        <a:bodyPr/>
        <a:lstStyle/>
        <a:p>
          <a:endParaRPr lang="en-MY"/>
        </a:p>
      </dgm:t>
    </dgm:pt>
    <dgm:pt modelId="{329F189A-3574-4F6F-AD23-CD529513B26A}">
      <dgm:prSet phldrT="[Text]"/>
      <dgm:spPr>
        <a:solidFill>
          <a:schemeClr val="accent6">
            <a:lumMod val="75000"/>
            <a:alpha val="90000"/>
          </a:schemeClr>
        </a:solidFill>
      </dgm:spPr>
      <dgm:t>
        <a:bodyPr anchor="ctr"/>
        <a:lstStyle/>
        <a:p>
          <a:r>
            <a:rPr lang="en-US" b="1" dirty="0" smtClean="0">
              <a:solidFill>
                <a:schemeClr val="tx1"/>
              </a:solidFill>
            </a:rPr>
            <a:t>Selling points: Faculty</a:t>
          </a:r>
          <a:endParaRPr lang="en-MY" dirty="0">
            <a:solidFill>
              <a:schemeClr val="tx1"/>
            </a:solidFill>
          </a:endParaRPr>
        </a:p>
      </dgm:t>
    </dgm:pt>
    <dgm:pt modelId="{3C63BCDC-F1E3-44DE-BCF3-CB274C0B02B4}" type="parTrans" cxnId="{069BA99C-ABD7-4A48-A472-55C216AC7ECD}">
      <dgm:prSet/>
      <dgm:spPr/>
      <dgm:t>
        <a:bodyPr/>
        <a:lstStyle/>
        <a:p>
          <a:endParaRPr lang="en-MY"/>
        </a:p>
      </dgm:t>
    </dgm:pt>
    <dgm:pt modelId="{7E5338FA-00AB-4214-BCF1-DBF224B578E2}" type="sibTrans" cxnId="{069BA99C-ABD7-4A48-A472-55C216AC7ECD}">
      <dgm:prSet/>
      <dgm:spPr/>
      <dgm:t>
        <a:bodyPr/>
        <a:lstStyle/>
        <a:p>
          <a:endParaRPr lang="en-MY"/>
        </a:p>
      </dgm:t>
    </dgm:pt>
    <dgm:pt modelId="{4CE930AD-82AF-4BD6-BF5F-1EAE7EB5F632}">
      <dgm:prSet phldrT="[Text]"/>
      <dgm:spPr>
        <a:solidFill>
          <a:srgbClr val="003399"/>
        </a:solidFill>
      </dgm:spPr>
      <dgm:t>
        <a:bodyPr/>
        <a:lstStyle/>
        <a:p>
          <a:r>
            <a:rPr lang="en-US" dirty="0" smtClean="0"/>
            <a:t>UT</a:t>
          </a:r>
          <a:endParaRPr lang="en-MY" dirty="0"/>
        </a:p>
      </dgm:t>
    </dgm:pt>
    <dgm:pt modelId="{9697CB63-4163-434E-B0A6-FAC8CA984E7D}" type="parTrans" cxnId="{CE06ADB4-6F81-4E28-9C72-7701FFEA9CF0}">
      <dgm:prSet/>
      <dgm:spPr/>
      <dgm:t>
        <a:bodyPr/>
        <a:lstStyle/>
        <a:p>
          <a:endParaRPr lang="en-MY"/>
        </a:p>
      </dgm:t>
    </dgm:pt>
    <dgm:pt modelId="{1489D1D4-BE5A-45B4-BE79-E0F4D287B487}" type="sibTrans" cxnId="{CE06ADB4-6F81-4E28-9C72-7701FFEA9CF0}">
      <dgm:prSet/>
      <dgm:spPr/>
      <dgm:t>
        <a:bodyPr/>
        <a:lstStyle/>
        <a:p>
          <a:endParaRPr lang="en-MY"/>
        </a:p>
      </dgm:t>
    </dgm:pt>
    <dgm:pt modelId="{9B172D40-0917-410A-A529-09B6A9458B4C}">
      <dgm:prSet phldrT="[Text]"/>
      <dgm:spPr>
        <a:solidFill>
          <a:schemeClr val="accent6">
            <a:lumMod val="75000"/>
            <a:alpha val="90000"/>
          </a:schemeClr>
        </a:solidFill>
      </dgm:spPr>
      <dgm:t>
        <a:bodyPr anchor="ctr"/>
        <a:lstStyle/>
        <a:p>
          <a:r>
            <a:rPr lang="en-US" b="1" dirty="0" smtClean="0">
              <a:solidFill>
                <a:schemeClr val="tx1"/>
              </a:solidFill>
            </a:rPr>
            <a:t>Selling point: Curriculum</a:t>
          </a:r>
          <a:endParaRPr lang="en-MY" dirty="0">
            <a:solidFill>
              <a:schemeClr val="tx1"/>
            </a:solidFill>
          </a:endParaRPr>
        </a:p>
      </dgm:t>
    </dgm:pt>
    <dgm:pt modelId="{23735E8B-5C8C-4063-B5BC-BE2D9D8C83B0}" type="parTrans" cxnId="{C1FE95F6-C0AE-4AE6-B2FE-B94FD3637E04}">
      <dgm:prSet/>
      <dgm:spPr/>
      <dgm:t>
        <a:bodyPr/>
        <a:lstStyle/>
        <a:p>
          <a:endParaRPr lang="en-MY"/>
        </a:p>
      </dgm:t>
    </dgm:pt>
    <dgm:pt modelId="{0F491005-7F96-4511-B02F-4ADCBBC7F4D8}" type="sibTrans" cxnId="{C1FE95F6-C0AE-4AE6-B2FE-B94FD3637E04}">
      <dgm:prSet/>
      <dgm:spPr/>
      <dgm:t>
        <a:bodyPr/>
        <a:lstStyle/>
        <a:p>
          <a:endParaRPr lang="en-MY"/>
        </a:p>
      </dgm:t>
    </dgm:pt>
    <dgm:pt modelId="{CE663A9D-A59B-4E20-8E80-CDF6257F3D1E}">
      <dgm:prSet/>
      <dgm:spPr>
        <a:solidFill>
          <a:schemeClr val="accent6">
            <a:lumMod val="75000"/>
            <a:alpha val="90000"/>
          </a:schemeClr>
        </a:solidFill>
      </dgm:spPr>
      <dgm:t>
        <a:bodyPr anchor="ctr"/>
        <a:lstStyle/>
        <a:p>
          <a:r>
            <a:rPr lang="en-US" b="1" dirty="0" smtClean="0">
              <a:solidFill>
                <a:schemeClr val="bg1"/>
              </a:solidFill>
            </a:rPr>
            <a:t>Critical points: Curriculum &amp; LC</a:t>
          </a:r>
        </a:p>
      </dgm:t>
    </dgm:pt>
    <dgm:pt modelId="{55348E45-984D-45AD-AC22-808C9C2EAD9C}" type="parTrans" cxnId="{5C821273-C223-419F-AAB3-5C9802EE17D5}">
      <dgm:prSet/>
      <dgm:spPr/>
      <dgm:t>
        <a:bodyPr/>
        <a:lstStyle/>
        <a:p>
          <a:endParaRPr lang="en-MY"/>
        </a:p>
      </dgm:t>
    </dgm:pt>
    <dgm:pt modelId="{9B27AC57-90C2-4A17-BD82-27CE6A68B7C2}" type="sibTrans" cxnId="{5C821273-C223-419F-AAB3-5C9802EE17D5}">
      <dgm:prSet/>
      <dgm:spPr/>
      <dgm:t>
        <a:bodyPr/>
        <a:lstStyle/>
        <a:p>
          <a:endParaRPr lang="en-MY"/>
        </a:p>
      </dgm:t>
    </dgm:pt>
    <dgm:pt modelId="{252F0333-18D0-4DF2-AF37-911A4C1BFB7D}">
      <dgm:prSet/>
      <dgm:spPr>
        <a:solidFill>
          <a:schemeClr val="accent6">
            <a:lumMod val="75000"/>
            <a:alpha val="90000"/>
          </a:schemeClr>
        </a:solidFill>
      </dgm:spPr>
      <dgm:t>
        <a:bodyPr anchor="ctr"/>
        <a:lstStyle/>
        <a:p>
          <a:r>
            <a:rPr lang="en-US" b="1" dirty="0" smtClean="0">
              <a:solidFill>
                <a:schemeClr val="bg1"/>
              </a:solidFill>
            </a:rPr>
            <a:t>Critical points : Faculty, LC</a:t>
          </a:r>
          <a:endParaRPr lang="en-MY" dirty="0">
            <a:solidFill>
              <a:schemeClr val="bg1"/>
            </a:solidFill>
          </a:endParaRPr>
        </a:p>
      </dgm:t>
    </dgm:pt>
    <dgm:pt modelId="{19935C62-3845-489A-A8C5-889D1241F1A2}" type="parTrans" cxnId="{D73766E9-0CD0-4056-808C-7241E9BCC054}">
      <dgm:prSet/>
      <dgm:spPr/>
      <dgm:t>
        <a:bodyPr/>
        <a:lstStyle/>
        <a:p>
          <a:endParaRPr lang="en-MY"/>
        </a:p>
      </dgm:t>
    </dgm:pt>
    <dgm:pt modelId="{A78FE995-4845-46B7-BBFD-2159FEEADA72}" type="sibTrans" cxnId="{D73766E9-0CD0-4056-808C-7241E9BCC054}">
      <dgm:prSet/>
      <dgm:spPr/>
      <dgm:t>
        <a:bodyPr/>
        <a:lstStyle/>
        <a:p>
          <a:endParaRPr lang="en-MY"/>
        </a:p>
      </dgm:t>
    </dgm:pt>
    <dgm:pt modelId="{A5F13C32-4F1A-453B-A1B6-233ACCF2E649}">
      <dgm:prSet/>
      <dgm:spPr>
        <a:solidFill>
          <a:srgbClr val="003399"/>
        </a:solidFill>
      </dgm:spPr>
      <dgm:t>
        <a:bodyPr/>
        <a:lstStyle/>
        <a:p>
          <a:r>
            <a:rPr lang="en-US" dirty="0" smtClean="0"/>
            <a:t>OUM</a:t>
          </a:r>
          <a:endParaRPr lang="en-MY" dirty="0"/>
        </a:p>
      </dgm:t>
    </dgm:pt>
    <dgm:pt modelId="{ED7149E3-9681-42FA-A2F3-86F76744A55F}" type="parTrans" cxnId="{3B8962C0-78FA-4BC8-8488-8DDA49D8A789}">
      <dgm:prSet/>
      <dgm:spPr/>
      <dgm:t>
        <a:bodyPr/>
        <a:lstStyle/>
        <a:p>
          <a:endParaRPr lang="en-MY"/>
        </a:p>
      </dgm:t>
    </dgm:pt>
    <dgm:pt modelId="{36C193AB-CFF7-4479-A817-837635D45F67}" type="sibTrans" cxnId="{3B8962C0-78FA-4BC8-8488-8DDA49D8A789}">
      <dgm:prSet/>
      <dgm:spPr/>
      <dgm:t>
        <a:bodyPr/>
        <a:lstStyle/>
        <a:p>
          <a:endParaRPr lang="en-MY"/>
        </a:p>
      </dgm:t>
    </dgm:pt>
    <dgm:pt modelId="{55B5BB02-70A0-448C-8C9B-049FD7837DBB}">
      <dgm:prSet/>
      <dgm:spPr>
        <a:solidFill>
          <a:schemeClr val="accent6">
            <a:lumMod val="75000"/>
            <a:alpha val="90000"/>
          </a:schemeClr>
        </a:solidFill>
      </dgm:spPr>
      <dgm:t>
        <a:bodyPr anchor="ctr"/>
        <a:lstStyle/>
        <a:p>
          <a:r>
            <a:rPr lang="en-US" b="1" dirty="0" smtClean="0">
              <a:solidFill>
                <a:schemeClr val="tx1"/>
              </a:solidFill>
            </a:rPr>
            <a:t>Selling point: Curriculum</a:t>
          </a:r>
          <a:endParaRPr lang="en-MY" dirty="0">
            <a:solidFill>
              <a:schemeClr val="tx1"/>
            </a:solidFill>
          </a:endParaRPr>
        </a:p>
      </dgm:t>
    </dgm:pt>
    <dgm:pt modelId="{F43B7432-9EF9-4B4F-81E4-9FC66DC98CEB}" type="parTrans" cxnId="{FFA98AAC-F027-4CCE-94D0-86E29F883EE1}">
      <dgm:prSet/>
      <dgm:spPr/>
      <dgm:t>
        <a:bodyPr/>
        <a:lstStyle/>
        <a:p>
          <a:endParaRPr lang="en-MY"/>
        </a:p>
      </dgm:t>
    </dgm:pt>
    <dgm:pt modelId="{35DC2F4E-F1AC-4706-85EC-1F589F89979E}" type="sibTrans" cxnId="{FFA98AAC-F027-4CCE-94D0-86E29F883EE1}">
      <dgm:prSet/>
      <dgm:spPr/>
      <dgm:t>
        <a:bodyPr/>
        <a:lstStyle/>
        <a:p>
          <a:endParaRPr lang="en-MY"/>
        </a:p>
      </dgm:t>
    </dgm:pt>
    <dgm:pt modelId="{73DB4F1C-EF38-43FA-87F2-5E9D8FE74410}">
      <dgm:prSet/>
      <dgm:spPr>
        <a:solidFill>
          <a:schemeClr val="accent6">
            <a:lumMod val="75000"/>
            <a:alpha val="90000"/>
          </a:schemeClr>
        </a:solidFill>
      </dgm:spPr>
      <dgm:t>
        <a:bodyPr anchor="ctr"/>
        <a:lstStyle/>
        <a:p>
          <a:r>
            <a:rPr lang="en-US" b="1" dirty="0" smtClean="0">
              <a:solidFill>
                <a:schemeClr val="bg1"/>
              </a:solidFill>
            </a:rPr>
            <a:t>Critical points : LC &amp; Faculty</a:t>
          </a:r>
        </a:p>
      </dgm:t>
    </dgm:pt>
    <dgm:pt modelId="{95C57D8F-7740-4125-AA63-36B52CF90CFA}" type="parTrans" cxnId="{A6F5EE0E-99AF-45AE-AFEB-5E9EC6855F4E}">
      <dgm:prSet/>
      <dgm:spPr/>
      <dgm:t>
        <a:bodyPr/>
        <a:lstStyle/>
        <a:p>
          <a:endParaRPr lang="en-MY"/>
        </a:p>
      </dgm:t>
    </dgm:pt>
    <dgm:pt modelId="{C2A5B29D-01C4-43C5-93ED-920A6BA76E90}" type="sibTrans" cxnId="{A6F5EE0E-99AF-45AE-AFEB-5E9EC6855F4E}">
      <dgm:prSet/>
      <dgm:spPr/>
      <dgm:t>
        <a:bodyPr/>
        <a:lstStyle/>
        <a:p>
          <a:endParaRPr lang="en-MY"/>
        </a:p>
      </dgm:t>
    </dgm:pt>
    <dgm:pt modelId="{910E83DA-629D-4D20-AC34-360E2061D44E}" type="pres">
      <dgm:prSet presAssocID="{A67585C8-1DE9-440A-AE77-47563329A30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MY"/>
        </a:p>
      </dgm:t>
    </dgm:pt>
    <dgm:pt modelId="{D809429B-736C-420E-95CA-D7642F4D75E2}" type="pres">
      <dgm:prSet presAssocID="{701CA960-7CC0-4F37-9DA5-C36CCC2658BA}" presName="linNode" presStyleCnt="0"/>
      <dgm:spPr/>
    </dgm:pt>
    <dgm:pt modelId="{DF2BFE1D-EAFA-407E-BFD8-1CD6F0DF7556}" type="pres">
      <dgm:prSet presAssocID="{701CA960-7CC0-4F37-9DA5-C36CCC2658BA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C4D75496-24A6-47D6-9DC0-EF18CEEAEAC8}" type="pres">
      <dgm:prSet presAssocID="{701CA960-7CC0-4F37-9DA5-C36CCC2658BA}" presName="childShp" presStyleLbl="bgAccFollowNode1" presStyleIdx="0" presStyleCnt="3" custLinFactNeighborX="0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9A0E71C3-E5AB-461D-A35F-E1F3FA3178B2}" type="pres">
      <dgm:prSet presAssocID="{BF7377F2-FD42-4F10-8853-E715B03975B7}" presName="spacing" presStyleCnt="0"/>
      <dgm:spPr/>
    </dgm:pt>
    <dgm:pt modelId="{00C31764-6024-41E2-BC70-1111AFD97E82}" type="pres">
      <dgm:prSet presAssocID="{4CE930AD-82AF-4BD6-BF5F-1EAE7EB5F632}" presName="linNode" presStyleCnt="0"/>
      <dgm:spPr/>
    </dgm:pt>
    <dgm:pt modelId="{6E6CDFA9-0152-4F99-875A-061949E7D2D2}" type="pres">
      <dgm:prSet presAssocID="{4CE930AD-82AF-4BD6-BF5F-1EAE7EB5F632}" presName="parentShp" presStyleLbl="node1" presStyleIdx="1" presStyleCnt="3" custLinFactNeighborY="2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E09AEFB3-5E50-46EF-AB78-9646F5E69570}" type="pres">
      <dgm:prSet presAssocID="{4CE930AD-82AF-4BD6-BF5F-1EAE7EB5F632}" presName="childShp" presStyleLbl="bgAccFollowNode1" presStyleIdx="1" presStyleCnt="3" custLinFactNeighborX="0" custLinFactNeighborY="3332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47A020AF-ACFC-4440-BBBF-3CEEED38C99B}" type="pres">
      <dgm:prSet presAssocID="{1489D1D4-BE5A-45B4-BE79-E0F4D287B487}" presName="spacing" presStyleCnt="0"/>
      <dgm:spPr/>
    </dgm:pt>
    <dgm:pt modelId="{5DBA3213-12B4-4BD2-AA6F-5F64200B8434}" type="pres">
      <dgm:prSet presAssocID="{A5F13C32-4F1A-453B-A1B6-233ACCF2E649}" presName="linNode" presStyleCnt="0"/>
      <dgm:spPr/>
    </dgm:pt>
    <dgm:pt modelId="{14A8349E-7B31-4B65-AE92-0BF0FC39D083}" type="pres">
      <dgm:prSet presAssocID="{A5F13C32-4F1A-453B-A1B6-233ACCF2E649}" presName="parentShp" presStyleLbl="node1" presStyleIdx="2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5E142CD4-B8EA-4B55-A5C8-5E07D7CE0BB0}" type="pres">
      <dgm:prSet presAssocID="{A5F13C32-4F1A-453B-A1B6-233ACCF2E649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7ADA7372-02CA-486D-A72F-2DD736F63D77}" type="presOf" srcId="{701CA960-7CC0-4F37-9DA5-C36CCC2658BA}" destId="{DF2BFE1D-EAFA-407E-BFD8-1CD6F0DF7556}" srcOrd="0" destOrd="0" presId="urn:microsoft.com/office/officeart/2005/8/layout/vList6"/>
    <dgm:cxn modelId="{C1FE95F6-C0AE-4AE6-B2FE-B94FD3637E04}" srcId="{4CE930AD-82AF-4BD6-BF5F-1EAE7EB5F632}" destId="{9B172D40-0917-410A-A529-09B6A9458B4C}" srcOrd="0" destOrd="0" parTransId="{23735E8B-5C8C-4063-B5BC-BE2D9D8C83B0}" sibTransId="{0F491005-7F96-4511-B02F-4ADCBBC7F4D8}"/>
    <dgm:cxn modelId="{5C821273-C223-419F-AAB3-5C9802EE17D5}" srcId="{701CA960-7CC0-4F37-9DA5-C36CCC2658BA}" destId="{CE663A9D-A59B-4E20-8E80-CDF6257F3D1E}" srcOrd="1" destOrd="0" parTransId="{55348E45-984D-45AD-AC22-808C9C2EAD9C}" sibTransId="{9B27AC57-90C2-4A17-BD82-27CE6A68B7C2}"/>
    <dgm:cxn modelId="{2A20084B-375A-4367-8490-5D400B3A65EA}" type="presOf" srcId="{73DB4F1C-EF38-43FA-87F2-5E9D8FE74410}" destId="{5E142CD4-B8EA-4B55-A5C8-5E07D7CE0BB0}" srcOrd="0" destOrd="1" presId="urn:microsoft.com/office/officeart/2005/8/layout/vList6"/>
    <dgm:cxn modelId="{B05AB858-C787-44BE-A5F9-1CCC33EA4583}" type="presOf" srcId="{CE663A9D-A59B-4E20-8E80-CDF6257F3D1E}" destId="{C4D75496-24A6-47D6-9DC0-EF18CEEAEAC8}" srcOrd="0" destOrd="1" presId="urn:microsoft.com/office/officeart/2005/8/layout/vList6"/>
    <dgm:cxn modelId="{9F2DE7FA-DE94-432A-A9FA-EC2859DE77AF}" srcId="{A67585C8-1DE9-440A-AE77-47563329A308}" destId="{701CA960-7CC0-4F37-9DA5-C36CCC2658BA}" srcOrd="0" destOrd="0" parTransId="{B50D92AD-8ADC-4794-9CB9-1AF4C8DC82A1}" sibTransId="{BF7377F2-FD42-4F10-8853-E715B03975B7}"/>
    <dgm:cxn modelId="{069BA99C-ABD7-4A48-A472-55C216AC7ECD}" srcId="{701CA960-7CC0-4F37-9DA5-C36CCC2658BA}" destId="{329F189A-3574-4F6F-AD23-CD529513B26A}" srcOrd="0" destOrd="0" parTransId="{3C63BCDC-F1E3-44DE-BCF3-CB274C0B02B4}" sibTransId="{7E5338FA-00AB-4214-BCF1-DBF224B578E2}"/>
    <dgm:cxn modelId="{9600294F-0C8C-4D13-AF9B-2581E744DED3}" type="presOf" srcId="{252F0333-18D0-4DF2-AF37-911A4C1BFB7D}" destId="{E09AEFB3-5E50-46EF-AB78-9646F5E69570}" srcOrd="0" destOrd="1" presId="urn:microsoft.com/office/officeart/2005/8/layout/vList6"/>
    <dgm:cxn modelId="{FFA98AAC-F027-4CCE-94D0-86E29F883EE1}" srcId="{A5F13C32-4F1A-453B-A1B6-233ACCF2E649}" destId="{55B5BB02-70A0-448C-8C9B-049FD7837DBB}" srcOrd="0" destOrd="0" parTransId="{F43B7432-9EF9-4B4F-81E4-9FC66DC98CEB}" sibTransId="{35DC2F4E-F1AC-4706-85EC-1F589F89979E}"/>
    <dgm:cxn modelId="{1F073FF9-7FC6-4F2B-AD63-824501CE5F02}" type="presOf" srcId="{4CE930AD-82AF-4BD6-BF5F-1EAE7EB5F632}" destId="{6E6CDFA9-0152-4F99-875A-061949E7D2D2}" srcOrd="0" destOrd="0" presId="urn:microsoft.com/office/officeart/2005/8/layout/vList6"/>
    <dgm:cxn modelId="{CE06ADB4-6F81-4E28-9C72-7701FFEA9CF0}" srcId="{A67585C8-1DE9-440A-AE77-47563329A308}" destId="{4CE930AD-82AF-4BD6-BF5F-1EAE7EB5F632}" srcOrd="1" destOrd="0" parTransId="{9697CB63-4163-434E-B0A6-FAC8CA984E7D}" sibTransId="{1489D1D4-BE5A-45B4-BE79-E0F4D287B487}"/>
    <dgm:cxn modelId="{D73766E9-0CD0-4056-808C-7241E9BCC054}" srcId="{4CE930AD-82AF-4BD6-BF5F-1EAE7EB5F632}" destId="{252F0333-18D0-4DF2-AF37-911A4C1BFB7D}" srcOrd="1" destOrd="0" parTransId="{19935C62-3845-489A-A8C5-889D1241F1A2}" sibTransId="{A78FE995-4845-46B7-BBFD-2159FEEADA72}"/>
    <dgm:cxn modelId="{AFE5A6B0-3ED6-402F-B332-A21FDD6A29BF}" type="presOf" srcId="{A67585C8-1DE9-440A-AE77-47563329A308}" destId="{910E83DA-629D-4D20-AC34-360E2061D44E}" srcOrd="0" destOrd="0" presId="urn:microsoft.com/office/officeart/2005/8/layout/vList6"/>
    <dgm:cxn modelId="{6450C01F-9838-46F1-818A-6F1BEEFBD4A0}" type="presOf" srcId="{9B172D40-0917-410A-A529-09B6A9458B4C}" destId="{E09AEFB3-5E50-46EF-AB78-9646F5E69570}" srcOrd="0" destOrd="0" presId="urn:microsoft.com/office/officeart/2005/8/layout/vList6"/>
    <dgm:cxn modelId="{A6F5EE0E-99AF-45AE-AFEB-5E9EC6855F4E}" srcId="{A5F13C32-4F1A-453B-A1B6-233ACCF2E649}" destId="{73DB4F1C-EF38-43FA-87F2-5E9D8FE74410}" srcOrd="1" destOrd="0" parTransId="{95C57D8F-7740-4125-AA63-36B52CF90CFA}" sibTransId="{C2A5B29D-01C4-43C5-93ED-920A6BA76E90}"/>
    <dgm:cxn modelId="{3B8962C0-78FA-4BC8-8488-8DDA49D8A789}" srcId="{A67585C8-1DE9-440A-AE77-47563329A308}" destId="{A5F13C32-4F1A-453B-A1B6-233ACCF2E649}" srcOrd="2" destOrd="0" parTransId="{ED7149E3-9681-42FA-A2F3-86F76744A55F}" sibTransId="{36C193AB-CFF7-4479-A817-837635D45F67}"/>
    <dgm:cxn modelId="{8FC5E51F-5CCB-4E26-912E-08923EF61102}" type="presOf" srcId="{329F189A-3574-4F6F-AD23-CD529513B26A}" destId="{C4D75496-24A6-47D6-9DC0-EF18CEEAEAC8}" srcOrd="0" destOrd="0" presId="urn:microsoft.com/office/officeart/2005/8/layout/vList6"/>
    <dgm:cxn modelId="{B83276B3-60B0-449F-9A26-6B6E77528118}" type="presOf" srcId="{55B5BB02-70A0-448C-8C9B-049FD7837DBB}" destId="{5E142CD4-B8EA-4B55-A5C8-5E07D7CE0BB0}" srcOrd="0" destOrd="0" presId="urn:microsoft.com/office/officeart/2005/8/layout/vList6"/>
    <dgm:cxn modelId="{0907E65B-EF3A-4649-AC3E-17CBEEA1E808}" type="presOf" srcId="{A5F13C32-4F1A-453B-A1B6-233ACCF2E649}" destId="{14A8349E-7B31-4B65-AE92-0BF0FC39D083}" srcOrd="0" destOrd="0" presId="urn:microsoft.com/office/officeart/2005/8/layout/vList6"/>
    <dgm:cxn modelId="{1DFB590D-708A-4C7B-A9B7-F8C8B158435D}" type="presParOf" srcId="{910E83DA-629D-4D20-AC34-360E2061D44E}" destId="{D809429B-736C-420E-95CA-D7642F4D75E2}" srcOrd="0" destOrd="0" presId="urn:microsoft.com/office/officeart/2005/8/layout/vList6"/>
    <dgm:cxn modelId="{1E436B8F-2BC1-4FFE-9431-5127BDEFC68D}" type="presParOf" srcId="{D809429B-736C-420E-95CA-D7642F4D75E2}" destId="{DF2BFE1D-EAFA-407E-BFD8-1CD6F0DF7556}" srcOrd="0" destOrd="0" presId="urn:microsoft.com/office/officeart/2005/8/layout/vList6"/>
    <dgm:cxn modelId="{45C11862-58B7-470E-B619-173CF2E32543}" type="presParOf" srcId="{D809429B-736C-420E-95CA-D7642F4D75E2}" destId="{C4D75496-24A6-47D6-9DC0-EF18CEEAEAC8}" srcOrd="1" destOrd="0" presId="urn:microsoft.com/office/officeart/2005/8/layout/vList6"/>
    <dgm:cxn modelId="{DD4EEBD7-86CB-4A62-B1E6-2B905E47445A}" type="presParOf" srcId="{910E83DA-629D-4D20-AC34-360E2061D44E}" destId="{9A0E71C3-E5AB-461D-A35F-E1F3FA3178B2}" srcOrd="1" destOrd="0" presId="urn:microsoft.com/office/officeart/2005/8/layout/vList6"/>
    <dgm:cxn modelId="{D1B00962-F2DD-4C9C-93C5-2AA869A9DF80}" type="presParOf" srcId="{910E83DA-629D-4D20-AC34-360E2061D44E}" destId="{00C31764-6024-41E2-BC70-1111AFD97E82}" srcOrd="2" destOrd="0" presId="urn:microsoft.com/office/officeart/2005/8/layout/vList6"/>
    <dgm:cxn modelId="{4B3405BF-C9DB-4881-A486-E33968670B79}" type="presParOf" srcId="{00C31764-6024-41E2-BC70-1111AFD97E82}" destId="{6E6CDFA9-0152-4F99-875A-061949E7D2D2}" srcOrd="0" destOrd="0" presId="urn:microsoft.com/office/officeart/2005/8/layout/vList6"/>
    <dgm:cxn modelId="{7CF90C54-B60A-4F0D-8F19-8C34F92D616B}" type="presParOf" srcId="{00C31764-6024-41E2-BC70-1111AFD97E82}" destId="{E09AEFB3-5E50-46EF-AB78-9646F5E69570}" srcOrd="1" destOrd="0" presId="urn:microsoft.com/office/officeart/2005/8/layout/vList6"/>
    <dgm:cxn modelId="{0DA7F7AA-DC84-4E34-951E-BB5BA4F26940}" type="presParOf" srcId="{910E83DA-629D-4D20-AC34-360E2061D44E}" destId="{47A020AF-ACFC-4440-BBBF-3CEEED38C99B}" srcOrd="3" destOrd="0" presId="urn:microsoft.com/office/officeart/2005/8/layout/vList6"/>
    <dgm:cxn modelId="{27CE032D-2F29-495C-A740-C41BC19C4485}" type="presParOf" srcId="{910E83DA-629D-4D20-AC34-360E2061D44E}" destId="{5DBA3213-12B4-4BD2-AA6F-5F64200B8434}" srcOrd="4" destOrd="0" presId="urn:microsoft.com/office/officeart/2005/8/layout/vList6"/>
    <dgm:cxn modelId="{B9EF1416-2038-4E4A-8D88-85DB0BF55020}" type="presParOf" srcId="{5DBA3213-12B4-4BD2-AA6F-5F64200B8434}" destId="{14A8349E-7B31-4B65-AE92-0BF0FC39D083}" srcOrd="0" destOrd="0" presId="urn:microsoft.com/office/officeart/2005/8/layout/vList6"/>
    <dgm:cxn modelId="{5EB8E217-4E3A-4AF0-9130-2767C8A545F6}" type="presParOf" srcId="{5DBA3213-12B4-4BD2-AA6F-5F64200B8434}" destId="{5E142CD4-B8EA-4B55-A5C8-5E07D7CE0BB0}" srcOrd="1" destOrd="0" presId="urn:microsoft.com/office/officeart/2005/8/layout/vList6"/>
  </dgm:cxnLst>
  <dgm:bg>
    <a:solidFill>
      <a:schemeClr val="accent6">
        <a:lumMod val="40000"/>
        <a:lumOff val="60000"/>
      </a:schemeClr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9DC5F-E231-46EB-B716-E7008A7C122B}" type="datetimeFigureOut">
              <a:rPr lang="en-US" smtClean="0"/>
              <a:pPr/>
              <a:t>12/30/2015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8C761-0D18-4A5A-9A15-63D674D25897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0330FE-1F31-4A23-991A-73D79147B807}" type="datetimeFigureOut">
              <a:rPr lang="en-US"/>
              <a:pPr/>
              <a:t>12/30/2015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E2338-BAA5-4C23-A70F-C2BDB03D06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2FD065-5D9D-44FA-B0E0-2955A1FBC36E}" type="datetimeFigureOut">
              <a:rPr lang="en-US"/>
              <a:pPr/>
              <a:t>12/30/2015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86CDA-6D9E-40B4-B8EF-09BA1B49D8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4AAE22-47CD-49B8-A98F-0E895A957D3B}" type="datetimeFigureOut">
              <a:rPr lang="en-US"/>
              <a:pPr/>
              <a:t>12/30/2015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EE8F5-798A-49C2-9BC1-546E789928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161A93-4F88-4F84-8C1F-E8AA0ED7C2E8}" type="datetimeFigureOut">
              <a:rPr lang="en-US"/>
              <a:pPr/>
              <a:t>12/30/2015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7F889-44B2-4C51-AC4E-F11DC50C10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E585F8-6FAD-4C09-97CD-033E9BDA41F2}" type="datetimeFigureOut">
              <a:rPr lang="en-US"/>
              <a:pPr/>
              <a:t>12/30/2015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9CE3D-5834-460C-83EC-BFFB009669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1F54A4-6ECC-4D7A-A621-0849FB8441A8}" type="datetimeFigureOut">
              <a:rPr lang="en-US"/>
              <a:pPr/>
              <a:t>12/30/2015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E6E1A-3B3A-4DC7-83B8-65B5C40FFF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A5E263-5444-40F7-91A4-BC7CFEF45380}" type="datetimeFigureOut">
              <a:rPr lang="en-US"/>
              <a:pPr/>
              <a:t>12/30/2015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5E639-AA44-44E1-B388-926A76A97A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7C7425-BC09-47E1-9151-477D66766031}" type="datetimeFigureOut">
              <a:rPr lang="en-US"/>
              <a:pPr/>
              <a:t>12/30/2015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1217B-6EEE-4DD5-A7EE-4E92B6AB42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0EF4F8-9D51-4A1D-8E84-1A95DF77E17D}" type="datetimeFigureOut">
              <a:rPr lang="en-US"/>
              <a:pPr/>
              <a:t>12/30/2015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AFF19-E7AE-4A7A-98E9-FBE622E099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3B9ECB-886B-4D2D-BE8D-F702C1CB3BE3}" type="datetimeFigureOut">
              <a:rPr lang="en-US"/>
              <a:pPr/>
              <a:t>12/30/2015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118AB-8711-4B34-91BD-D800A61804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51D479-38A3-44EF-A1D1-BE03D578AF67}" type="datetimeFigureOut">
              <a:rPr lang="en-US"/>
              <a:pPr/>
              <a:t>12/30/2015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F5069-A0DF-4AFB-BDC7-42473D65C4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23417A41-206B-41DA-B380-BA60A71849F9}" type="datetimeFigureOut">
              <a:rPr lang="en-US"/>
              <a:pPr/>
              <a:t>12/30/2015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6422902-7013-47A1-B465-AA52451A08B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891210"/>
            <a:ext cx="7772400" cy="1470025"/>
          </a:xfrm>
          <a:solidFill>
            <a:srgbClr val="003399"/>
          </a:solidFill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bg1"/>
                </a:solidFill>
              </a:rPr>
              <a:t>Importance-Satisfaction Survey: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OU5 Collaborative Research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50603"/>
            <a:ext cx="7772400" cy="3600297"/>
          </a:xfrm>
          <a:solidFill>
            <a:schemeClr val="accent6">
              <a:lumMod val="75000"/>
            </a:schemeClr>
          </a:solidFill>
        </p:spPr>
        <p:txBody>
          <a:bodyPr rtlCol="0" anchor="ctr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MY" sz="2000" dirty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MY" sz="2000" dirty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MY" sz="1600" dirty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MY" sz="1600" dirty="0" err="1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Latifah</a:t>
            </a:r>
            <a:r>
              <a:rPr lang="en-MY" sz="160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MY" sz="1600" dirty="0" err="1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Abdol</a:t>
            </a:r>
            <a:r>
              <a:rPr lang="en-MY" sz="160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MY" sz="1600" dirty="0" err="1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Latif</a:t>
            </a:r>
            <a:r>
              <a:rPr lang="en-MY" sz="160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 &amp; </a:t>
            </a:r>
            <a:r>
              <a:rPr lang="en-MY" sz="1600" dirty="0" err="1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Thirumeni</a:t>
            </a:r>
            <a:r>
              <a:rPr lang="en-MY" sz="160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A/P T. </a:t>
            </a:r>
            <a:r>
              <a:rPr lang="en-MY" sz="1600" dirty="0" err="1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Subramaniam</a:t>
            </a:r>
            <a:r>
              <a:rPr lang="en-MY" sz="160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,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MY" sz="160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Open University Malaysia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MY" sz="1600" dirty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MY" sz="160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Herman </a:t>
            </a:r>
            <a:r>
              <a:rPr lang="en-MY" sz="1600" dirty="0" err="1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Herman</a:t>
            </a:r>
            <a:r>
              <a:rPr lang="en-MY" sz="160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&amp; </a:t>
            </a:r>
            <a:r>
              <a:rPr lang="en-MY" sz="1600" dirty="0" err="1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Kristanti</a:t>
            </a:r>
            <a:r>
              <a:rPr lang="en-MY" sz="160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MY" sz="1600" dirty="0" err="1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Puspitasari</a:t>
            </a:r>
            <a:endParaRPr lang="en-MY" sz="1600" dirty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MY" sz="1600" dirty="0" err="1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Universitas</a:t>
            </a:r>
            <a:r>
              <a:rPr lang="en-MY" sz="160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MY" sz="160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Terbuka, Indonesia</a:t>
            </a:r>
            <a:endParaRPr lang="en-MY" sz="1600" dirty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MY" sz="1600" dirty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Nguyen Mai </a:t>
            </a:r>
            <a:r>
              <a:rPr lang="en-US" sz="1600" dirty="0" err="1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Huong</a:t>
            </a:r>
            <a:endParaRPr lang="en-US" sz="1600" dirty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MY" sz="160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Hanoi Open </a:t>
            </a:r>
            <a:r>
              <a:rPr lang="en-MY" sz="160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University</a:t>
            </a:r>
            <a:r>
              <a:rPr lang="en-MY" sz="16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, Vietnam</a:t>
            </a:r>
            <a:endParaRPr lang="en-MY" sz="1600" dirty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000" dirty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MY" sz="200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MY" sz="200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en-US" sz="2000" dirty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85863" y="0"/>
            <a:ext cx="5058137" cy="365125"/>
          </a:xfrm>
        </p:spPr>
        <p:txBody>
          <a:bodyPr/>
          <a:lstStyle/>
          <a:p>
            <a:pPr>
              <a:defRPr/>
            </a:pPr>
            <a:r>
              <a:rPr lang="en-US" b="1" i="1" dirty="0" smtClean="0">
                <a:solidFill>
                  <a:schemeClr val="tx1"/>
                </a:solidFill>
              </a:rPr>
              <a:t>29th AAOU2015 Conference, KLCC. Malaysia. 29 Nov - 2 Dec 2015</a:t>
            </a:r>
            <a:endParaRPr lang="en-US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88641"/>
            <a:ext cx="7772400" cy="576063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Dimension Means &amp; Gap</a:t>
            </a:r>
            <a:endParaRPr lang="en-MY" sz="36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95536" y="980725"/>
          <a:ext cx="4105027" cy="2591151"/>
        </p:xfrm>
        <a:graphic>
          <a:graphicData uri="http://schemas.openxmlformats.org/drawingml/2006/table">
            <a:tbl>
              <a:tblPr/>
              <a:tblGrid>
                <a:gridCol w="1633116"/>
                <a:gridCol w="654329"/>
                <a:gridCol w="654329"/>
                <a:gridCol w="581626"/>
                <a:gridCol w="581627"/>
              </a:tblGrid>
              <a:tr h="357334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Dimension </a:t>
                      </a:r>
                      <a:r>
                        <a:rPr lang="en-MY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(HOU)</a:t>
                      </a:r>
                      <a:endParaRPr lang="en-MY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I-Mean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S-Mean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Gap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Quad</a:t>
                      </a:r>
                    </a:p>
                    <a:p>
                      <a:pPr algn="ctr" fontAlgn="ctr"/>
                      <a:r>
                        <a:rPr lang="en-MY" sz="1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rant</a:t>
                      </a:r>
                      <a:endParaRPr lang="en-MY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227395">
                <a:tc>
                  <a:txBody>
                    <a:bodyPr/>
                    <a:lstStyle/>
                    <a:p>
                      <a:pPr algn="l" fontAlgn="b"/>
                      <a:r>
                        <a:rPr lang="en-MY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Curriculum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HILS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7395">
                <a:tc>
                  <a:txBody>
                    <a:bodyPr/>
                    <a:lstStyle/>
                    <a:p>
                      <a:pPr algn="l" fontAlgn="b"/>
                      <a:r>
                        <a:rPr lang="en-MY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Facilitator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HIHS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7395">
                <a:tc>
                  <a:txBody>
                    <a:bodyPr/>
                    <a:lstStyle/>
                    <a:p>
                      <a:pPr algn="l" fontAlgn="b"/>
                      <a:r>
                        <a:rPr lang="en-MY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Faculty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HIHS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7395">
                <a:tc>
                  <a:txBody>
                    <a:bodyPr/>
                    <a:lstStyle/>
                    <a:p>
                      <a:pPr algn="l" fontAlgn="b"/>
                      <a:r>
                        <a:rPr lang="en-MY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Finance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LIHS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95">
                <a:tc>
                  <a:txBody>
                    <a:bodyPr/>
                    <a:lstStyle/>
                    <a:p>
                      <a:pPr algn="l" fontAlgn="b"/>
                      <a:r>
                        <a:rPr lang="en-MY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Learning Centre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HIHS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7395">
                <a:tc>
                  <a:txBody>
                    <a:bodyPr/>
                    <a:lstStyle/>
                    <a:p>
                      <a:pPr algn="l" fontAlgn="b"/>
                      <a:r>
                        <a:rPr lang="en-MY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Life &amp; Career Plan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LILS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566">
                <a:tc>
                  <a:txBody>
                    <a:bodyPr/>
                    <a:lstStyle/>
                    <a:p>
                      <a:pPr algn="l" fontAlgn="b"/>
                      <a:r>
                        <a:rPr lang="en-MY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Outreach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LIHS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395">
                <a:tc>
                  <a:txBody>
                    <a:bodyPr/>
                    <a:lstStyle/>
                    <a:p>
                      <a:pPr algn="l" fontAlgn="b"/>
                      <a:r>
                        <a:rPr lang="en-MY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Support Services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LILS</a:t>
                      </a:r>
                      <a:endParaRPr lang="en-MY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256"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OVERALL</a:t>
                      </a:r>
                      <a:r>
                        <a:rPr lang="en-MY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MY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57158" y="3907976"/>
          <a:ext cx="4105028" cy="2735734"/>
        </p:xfrm>
        <a:graphic>
          <a:graphicData uri="http://schemas.openxmlformats.org/drawingml/2006/table">
            <a:tbl>
              <a:tblPr/>
              <a:tblGrid>
                <a:gridCol w="1604698"/>
                <a:gridCol w="642942"/>
                <a:gridCol w="642942"/>
                <a:gridCol w="571504"/>
                <a:gridCol w="642942"/>
              </a:tblGrid>
              <a:tr h="38708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1" i="0" u="none" strike="noStrike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Dimension </a:t>
                      </a:r>
                      <a:r>
                        <a:rPr lang="en-MY" sz="1600" b="1" i="0" u="none" strike="noStrike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(OUM)</a:t>
                      </a:r>
                      <a:endParaRPr lang="en-MY" sz="1400" b="1" i="0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I-Mean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S-Mean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Gap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Quad</a:t>
                      </a:r>
                    </a:p>
                    <a:p>
                      <a:pPr algn="ctr" fontAlgn="ctr"/>
                      <a:r>
                        <a:rPr lang="en-MY" sz="1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rant</a:t>
                      </a:r>
                      <a:endParaRPr lang="en-MY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24632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Curriculum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6.14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.53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HIHS</a:t>
                      </a:r>
                      <a:endParaRPr lang="en-MY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632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Facilitator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6.13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.60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HIHS</a:t>
                      </a:r>
                      <a:endParaRPr lang="en-MY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32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Faculty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6.07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.65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HILS</a:t>
                      </a:r>
                      <a:endParaRPr lang="en-MY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4632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Finance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6.04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.63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LILS</a:t>
                      </a:r>
                      <a:endParaRPr lang="en-MY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32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Learning Centre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6.09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.68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HILS</a:t>
                      </a:r>
                      <a:endParaRPr lang="en-MY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4632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Life &amp; Career Plan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.61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LILS</a:t>
                      </a:r>
                      <a:endParaRPr lang="en-MY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459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Outreach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6.05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.54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LIHS</a:t>
                      </a:r>
                      <a:endParaRPr lang="en-MY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32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Support Services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6.06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.60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LILS</a:t>
                      </a:r>
                      <a:endParaRPr lang="en-MY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61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OVERALL</a:t>
                      </a:r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6.07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.60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MY" sz="1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788021" y="1772819"/>
          <a:ext cx="4070258" cy="3227817"/>
        </p:xfrm>
        <a:graphic>
          <a:graphicData uri="http://schemas.openxmlformats.org/drawingml/2006/table">
            <a:tbl>
              <a:tblPr/>
              <a:tblGrid>
                <a:gridCol w="1498491"/>
                <a:gridCol w="785818"/>
                <a:gridCol w="714380"/>
                <a:gridCol w="571504"/>
                <a:gridCol w="500065"/>
              </a:tblGrid>
              <a:tr h="48630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1" i="0" u="none" strike="noStrike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Dimension </a:t>
                      </a:r>
                      <a:r>
                        <a:rPr lang="en-MY" sz="1800" b="1" i="0" u="none" strike="noStrike" kern="1200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(UTI)</a:t>
                      </a:r>
                      <a:endParaRPr lang="en-MY" sz="1400" b="1" i="0" u="none" strike="noStrike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I-Mean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S-Mean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Gap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Quad</a:t>
                      </a:r>
                    </a:p>
                    <a:p>
                      <a:pPr algn="ctr" fontAlgn="ctr"/>
                      <a:r>
                        <a:rPr lang="en-MY" sz="1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rant</a:t>
                      </a:r>
                      <a:endParaRPr lang="en-MY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2947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Curriculum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4.45</a:t>
                      </a:r>
                      <a:endParaRPr lang="en-MY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4.06</a:t>
                      </a:r>
                      <a:endParaRPr lang="en-MY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HIHS</a:t>
                      </a:r>
                      <a:endParaRPr lang="en-MY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947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Facilitator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4.35</a:t>
                      </a:r>
                      <a:endParaRPr lang="en-MY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3.82</a:t>
                      </a:r>
                      <a:endParaRPr lang="en-MY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LILS</a:t>
                      </a:r>
                      <a:endParaRPr lang="en-MY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47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Faculty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4.39</a:t>
                      </a:r>
                      <a:endParaRPr lang="en-MY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3.87</a:t>
                      </a:r>
                      <a:endParaRPr lang="en-MY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HILS</a:t>
                      </a:r>
                      <a:endParaRPr lang="en-MY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47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Finance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4.37</a:t>
                      </a:r>
                      <a:endParaRPr lang="en-MY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3.94</a:t>
                      </a:r>
                      <a:endParaRPr lang="en-MY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LIHS</a:t>
                      </a:r>
                      <a:endParaRPr lang="en-MY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7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Learning Centre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4.37</a:t>
                      </a:r>
                      <a:endParaRPr lang="en-MY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3.85</a:t>
                      </a:r>
                      <a:endParaRPr lang="en-MY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LILS</a:t>
                      </a:r>
                      <a:endParaRPr lang="en-MY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7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Life &amp; Career Plan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4.38</a:t>
                      </a:r>
                      <a:endParaRPr lang="en-MY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3.86</a:t>
                      </a:r>
                      <a:endParaRPr lang="en-MY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HILS</a:t>
                      </a:r>
                      <a:endParaRPr lang="en-MY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47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Outreach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4.36</a:t>
                      </a:r>
                      <a:endParaRPr lang="en-MY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3.91</a:t>
                      </a:r>
                      <a:endParaRPr lang="en-MY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LIHS</a:t>
                      </a:r>
                      <a:endParaRPr lang="en-MY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946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Support Services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4.34</a:t>
                      </a:r>
                      <a:endParaRPr lang="en-MY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3.85</a:t>
                      </a:r>
                      <a:endParaRPr lang="en-MY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LILS</a:t>
                      </a:r>
                      <a:endParaRPr lang="en-MY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93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OVERALL</a:t>
                      </a:r>
                      <a:r>
                        <a:rPr lang="en-MY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3.89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MY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0.48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MY" sz="1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8032"/>
            <a:ext cx="9144000" cy="83671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Combining Quadrant and Gap Analyses</a:t>
            </a:r>
            <a:endParaRPr lang="en-MY" sz="3600" b="1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838044" y="1334125"/>
          <a:ext cx="7525062" cy="5036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9703"/>
          </a:xfrm>
        </p:spPr>
        <p:txBody>
          <a:bodyPr/>
          <a:lstStyle/>
          <a:p>
            <a:r>
              <a:rPr lang="en-US" b="1" dirty="0" smtClean="0"/>
              <a:t>OUM’s BEST PRACTICES</a:t>
            </a:r>
            <a:endParaRPr lang="en-MY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8023" y="1417638"/>
            <a:ext cx="8534724" cy="1430493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9138" indent="-719138">
              <a:spcBef>
                <a:spcPts val="0"/>
              </a:spcBef>
              <a:buNone/>
            </a:pPr>
            <a:r>
              <a:rPr lang="en-MY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	The contents of the courses I am taking are valuable to me</a:t>
            </a:r>
            <a:endParaRPr lang="en-MY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0530" y="3000531"/>
            <a:ext cx="4180125" cy="1121765"/>
          </a:xfrm>
          <a:prstGeom prst="rect">
            <a:avLst/>
          </a:prstGeom>
          <a:solidFill>
            <a:srgbClr val="003399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MY" sz="2000" dirty="0" smtClean="0">
                <a:solidFill>
                  <a:schemeClr val="bg1"/>
                </a:solidFill>
                <a:cs typeface="Times New Roman" pitchFamily="18" charset="0"/>
              </a:rPr>
              <a:t>Course aim and intended learning outcomes are fully stated by incorporating the views of:</a:t>
            </a:r>
            <a:endParaRPr lang="en-MY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706913" y="3000532"/>
            <a:ext cx="4135834" cy="1121764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MY" sz="2000" dirty="0" smtClean="0">
                <a:solidFill>
                  <a:schemeClr val="bg1"/>
                </a:solidFill>
                <a:cs typeface="Times New Roman" pitchFamily="18" charset="0"/>
              </a:rPr>
              <a:t>The following are considerations for the design of the course</a:t>
            </a:r>
            <a:endParaRPr lang="en-MY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00530" y="4583424"/>
            <a:ext cx="2067917" cy="1430493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 defTabSz="261938">
              <a:spcBef>
                <a:spcPts val="0"/>
              </a:spcBef>
              <a:buNone/>
            </a:pPr>
            <a:r>
              <a:rPr lang="en-MY" sz="1400" dirty="0" smtClean="0">
                <a:solidFill>
                  <a:schemeClr val="bg1"/>
                </a:solidFill>
                <a:cs typeface="Times New Roman" pitchFamily="18" charset="0"/>
              </a:rPr>
              <a:t>Representative  from  relevant industry; professional bodies; conventional &amp;private HEIs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563319" y="4583424"/>
            <a:ext cx="1873045" cy="1430493"/>
          </a:xfrm>
          <a:prstGeom prst="rect">
            <a:avLst/>
          </a:prstGeom>
          <a:solidFill>
            <a:srgbClr val="003399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spcBef>
                <a:spcPts val="0"/>
              </a:spcBef>
              <a:buNone/>
            </a:pPr>
            <a:r>
              <a:rPr lang="en-MY" sz="1400" dirty="0" smtClean="0">
                <a:solidFill>
                  <a:schemeClr val="bg1"/>
                </a:solidFill>
                <a:cs typeface="Times New Roman" pitchFamily="18" charset="0"/>
              </a:rPr>
              <a:t>Complying to the MQA requirements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06913" y="4583425"/>
            <a:ext cx="2067917" cy="902976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 defTabSz="261938">
              <a:spcBef>
                <a:spcPts val="0"/>
              </a:spcBef>
              <a:buNone/>
            </a:pPr>
            <a:r>
              <a:rPr lang="en-MY" sz="1400" dirty="0" smtClean="0">
                <a:solidFill>
                  <a:schemeClr val="bg1"/>
                </a:solidFill>
                <a:cs typeface="Times New Roman" pitchFamily="18" charset="0"/>
              </a:rPr>
              <a:t>Where does the course fit in the University's portfolio of courses?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969702" y="4583424"/>
            <a:ext cx="1873045" cy="902977"/>
          </a:xfrm>
          <a:prstGeom prst="rect">
            <a:avLst/>
          </a:prstGeom>
          <a:solidFill>
            <a:srgbClr val="003399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spcBef>
                <a:spcPts val="0"/>
              </a:spcBef>
              <a:buNone/>
            </a:pPr>
            <a:r>
              <a:rPr lang="en-MY" sz="1400" dirty="0" smtClean="0">
                <a:solidFill>
                  <a:schemeClr val="bg1"/>
                </a:solidFill>
                <a:cs typeface="Times New Roman" pitchFamily="18" charset="0"/>
              </a:rPr>
              <a:t>Why is the course needed?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706913" y="5638801"/>
            <a:ext cx="2067917" cy="902976"/>
          </a:xfrm>
          <a:prstGeom prst="rect">
            <a:avLst/>
          </a:prstGeom>
          <a:solidFill>
            <a:srgbClr val="003399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 defTabSz="261938">
              <a:spcBef>
                <a:spcPts val="0"/>
              </a:spcBef>
              <a:buNone/>
            </a:pPr>
            <a:r>
              <a:rPr lang="en-MY" sz="1400" dirty="0" smtClean="0">
                <a:solidFill>
                  <a:schemeClr val="bg1"/>
                </a:solidFill>
                <a:cs typeface="Times New Roman" pitchFamily="18" charset="0"/>
              </a:rPr>
              <a:t>What do potential graduates need?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969702" y="5638800"/>
            <a:ext cx="1873045" cy="902977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spcBef>
                <a:spcPts val="0"/>
              </a:spcBef>
              <a:buNone/>
            </a:pPr>
            <a:r>
              <a:rPr lang="en-MY" sz="1400" dirty="0" smtClean="0">
                <a:solidFill>
                  <a:schemeClr val="bg1"/>
                </a:solidFill>
                <a:cs typeface="Times New Roman" pitchFamily="18" charset="0"/>
              </a:rPr>
              <a:t>What should the course do?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1229195" y="4227226"/>
            <a:ext cx="404734" cy="239842"/>
          </a:xfrm>
          <a:prstGeom prst="downArrow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" name="Down Arrow 13"/>
          <p:cNvSpPr/>
          <p:nvPr/>
        </p:nvSpPr>
        <p:spPr>
          <a:xfrm>
            <a:off x="3330295" y="4229726"/>
            <a:ext cx="404734" cy="239842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Down Arrow 14"/>
          <p:cNvSpPr/>
          <p:nvPr/>
        </p:nvSpPr>
        <p:spPr>
          <a:xfrm>
            <a:off x="5486423" y="4259705"/>
            <a:ext cx="404734" cy="239842"/>
          </a:xfrm>
          <a:prstGeom prst="downArrow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" name="Down Arrow 15"/>
          <p:cNvSpPr/>
          <p:nvPr/>
        </p:nvSpPr>
        <p:spPr>
          <a:xfrm>
            <a:off x="7587523" y="4262205"/>
            <a:ext cx="404734" cy="239842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9723"/>
          </a:xfrm>
        </p:spPr>
        <p:txBody>
          <a:bodyPr/>
          <a:lstStyle/>
          <a:p>
            <a:r>
              <a:rPr lang="en-US" b="1" dirty="0" smtClean="0"/>
              <a:t>OUM’s BEST PRACTICES</a:t>
            </a:r>
            <a:endParaRPr lang="en-MY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52076" y="1417638"/>
            <a:ext cx="8534724" cy="1430493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9138" indent="-719138">
              <a:spcBef>
                <a:spcPts val="0"/>
              </a:spcBef>
              <a:buNone/>
            </a:pPr>
            <a:r>
              <a:rPr lang="en-MY" b="1" i="1" dirty="0" smtClean="0">
                <a:solidFill>
                  <a:schemeClr val="bg1"/>
                </a:solidFill>
                <a:cs typeface="Times New Roman" pitchFamily="18" charset="0"/>
              </a:rPr>
              <a:t>2.	</a:t>
            </a:r>
            <a:r>
              <a:rPr lang="en-MY" b="1" i="1" dirty="0" err="1" smtClean="0">
                <a:solidFill>
                  <a:schemeClr val="bg1"/>
                </a:solidFill>
                <a:cs typeface="Times New Roman" pitchFamily="18" charset="0"/>
              </a:rPr>
              <a:t>MyVLE</a:t>
            </a:r>
            <a:r>
              <a:rPr lang="en-MY" b="1" i="1" dirty="0" smtClean="0">
                <a:solidFill>
                  <a:schemeClr val="bg1"/>
                </a:solidFill>
                <a:cs typeface="Times New Roman" pitchFamily="18" charset="0"/>
              </a:rPr>
              <a:t> is easily accessible</a:t>
            </a:r>
            <a:endParaRPr lang="en-MY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08023" y="3192904"/>
            <a:ext cx="4069105" cy="1390519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 defTabSz="261938">
              <a:spcBef>
                <a:spcPts val="0"/>
              </a:spcBef>
              <a:buNone/>
            </a:pPr>
            <a:r>
              <a:rPr lang="en-MY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the institution’s learning platform which increases access to learning opportunities to individuals in different geographical areas, ages and different learning capabilities.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600575" y="3192904"/>
            <a:ext cx="4086225" cy="1390519"/>
          </a:xfrm>
          <a:prstGeom prst="rect">
            <a:avLst/>
          </a:prstGeom>
          <a:solidFill>
            <a:srgbClr val="003399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spcBef>
                <a:spcPts val="0"/>
              </a:spcBef>
              <a:buNone/>
            </a:pPr>
            <a:r>
              <a:rPr lang="en-MY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MyVLE</a:t>
            </a:r>
            <a:r>
              <a:rPr lang="en-MY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is a web-based tool used to manage, implement and assess online learning and teaching with varying levels of support structures provided to administrator, instructors and students in a learning program. It has undergone a number of improvement stages.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08023" y="4735825"/>
            <a:ext cx="4069105" cy="1380162"/>
          </a:xfrm>
          <a:prstGeom prst="rect">
            <a:avLst/>
          </a:prstGeom>
          <a:solidFill>
            <a:srgbClr val="003399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 defTabSz="261938">
              <a:spcBef>
                <a:spcPts val="0"/>
              </a:spcBef>
              <a:buNone/>
            </a:pPr>
            <a:r>
              <a:rPr lang="en-MY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 caters both for administrative and for  learning purposes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600575" y="4735825"/>
            <a:ext cx="4086225" cy="1380162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spcBef>
                <a:spcPts val="0"/>
              </a:spcBef>
              <a:buNone/>
            </a:pPr>
            <a:r>
              <a:rPr lang="en-MY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Training is provided to new students on how to use it effectively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OUM’s BEST PRACTICES</a:t>
            </a:r>
            <a:endParaRPr lang="en-MY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52076" y="1417638"/>
            <a:ext cx="8534724" cy="1430493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9138" indent="-719138">
              <a:spcBef>
                <a:spcPts val="0"/>
              </a:spcBef>
              <a:buNone/>
            </a:pPr>
            <a:r>
              <a:rPr lang="en-MY" b="1" i="1" dirty="0" smtClean="0">
                <a:solidFill>
                  <a:schemeClr val="bg1"/>
                </a:solidFill>
                <a:cs typeface="Times New Roman" pitchFamily="18" charset="0"/>
              </a:rPr>
              <a:t>3.	University provide learners with online registration every semester</a:t>
            </a:r>
            <a:endParaRPr lang="en-MY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08024" y="3192904"/>
            <a:ext cx="3229656" cy="2548329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 defTabSz="261938">
              <a:spcBef>
                <a:spcPts val="0"/>
              </a:spcBef>
              <a:buNone/>
            </a:pPr>
            <a:r>
              <a:rPr lang="en-MY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MY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tudents need not come to the LC or main office to register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792511" y="3192904"/>
            <a:ext cx="4894289" cy="2548329"/>
          </a:xfrm>
          <a:prstGeom prst="rect">
            <a:avLst/>
          </a:prstGeom>
          <a:solidFill>
            <a:srgbClr val="003399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spcBef>
                <a:spcPts val="0"/>
              </a:spcBef>
              <a:buNone/>
            </a:pPr>
            <a:r>
              <a:rPr lang="en-MY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Using the above platform</a:t>
            </a:r>
            <a:r>
              <a:rPr lang="en-MY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MY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they can view their registration, financial, performance, etc. and can register online in a timely manner, all done in the comfort of their own homes/offices.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9688"/>
            <a:ext cx="8229600" cy="804654"/>
          </a:xfrm>
        </p:spPr>
        <p:txBody>
          <a:bodyPr/>
          <a:lstStyle/>
          <a:p>
            <a:r>
              <a:rPr lang="en-US" b="1" dirty="0" smtClean="0"/>
              <a:t>UT’s BEST PRACTICES</a:t>
            </a:r>
            <a:endParaRPr lang="en-MY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86986" y="1267738"/>
            <a:ext cx="8534724" cy="1430493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9138" indent="-719138">
              <a:spcBef>
                <a:spcPts val="0"/>
              </a:spcBef>
              <a:buNone/>
            </a:pPr>
            <a:r>
              <a:rPr lang="en-MY" b="1" i="1" dirty="0" smtClean="0">
                <a:solidFill>
                  <a:schemeClr val="bg1"/>
                </a:solidFill>
              </a:rPr>
              <a:t>1. 	Faculty Programme Coordinators are helpful in providing academic support</a:t>
            </a:r>
            <a:endParaRPr lang="en-MY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08023" y="2998033"/>
            <a:ext cx="4069105" cy="1737791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 defTabSz="261938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Faculty</a:t>
            </a:r>
            <a:r>
              <a:rPr lang="id-ID" sz="1600" dirty="0" smtClean="0">
                <a:solidFill>
                  <a:schemeClr val="bg1"/>
                </a:solidFill>
              </a:rPr>
              <a:t> provides</a:t>
            </a:r>
            <a:r>
              <a:rPr lang="en-MY" sz="1600" dirty="0" smtClean="0">
                <a:solidFill>
                  <a:schemeClr val="bg1"/>
                </a:solidFill>
              </a:rPr>
              <a:t> o</a:t>
            </a:r>
            <a:r>
              <a:rPr lang="id-ID" sz="1600" dirty="0" smtClean="0">
                <a:solidFill>
                  <a:schemeClr val="bg1"/>
                </a:solidFill>
              </a:rPr>
              <a:t>nline </a:t>
            </a:r>
            <a:r>
              <a:rPr lang="en-US" sz="1600" dirty="0" smtClean="0">
                <a:solidFill>
                  <a:schemeClr val="bg1"/>
                </a:solidFill>
              </a:rPr>
              <a:t>and</a:t>
            </a:r>
            <a:r>
              <a:rPr lang="id-ID" sz="1600" dirty="0" smtClean="0">
                <a:solidFill>
                  <a:schemeClr val="bg1"/>
                </a:solidFill>
              </a:rPr>
              <a:t> F2F tutorial, online forum and online counselling, sms gateway, </a:t>
            </a:r>
            <a:r>
              <a:rPr lang="en-US" sz="1600" dirty="0" smtClean="0">
                <a:solidFill>
                  <a:schemeClr val="bg1"/>
                </a:solidFill>
              </a:rPr>
              <a:t>motivation letters, </a:t>
            </a:r>
            <a:r>
              <a:rPr lang="id-ID" sz="1600" dirty="0" smtClean="0">
                <a:solidFill>
                  <a:schemeClr val="bg1"/>
                </a:solidFill>
              </a:rPr>
              <a:t>as well as student support via online customer relatioship management (CRM) system.</a:t>
            </a:r>
            <a:endParaRPr lang="en-MY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600575" y="2998034"/>
            <a:ext cx="4086225" cy="1737790"/>
          </a:xfrm>
          <a:prstGeom prst="rect">
            <a:avLst/>
          </a:prstGeom>
          <a:solidFill>
            <a:srgbClr val="003399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spcBef>
                <a:spcPts val="0"/>
              </a:spcBef>
              <a:buNone/>
            </a:pPr>
            <a:r>
              <a:rPr lang="id-ID" sz="1600" dirty="0" smtClean="0">
                <a:solidFill>
                  <a:schemeClr val="bg1"/>
                </a:solidFill>
              </a:rPr>
              <a:t>Ut works together </a:t>
            </a:r>
            <a:r>
              <a:rPr lang="en-US" sz="1600" dirty="0" smtClean="0">
                <a:solidFill>
                  <a:schemeClr val="bg1"/>
                </a:solidFill>
              </a:rPr>
              <a:t>w</a:t>
            </a:r>
            <a:r>
              <a:rPr lang="id-ID" sz="1600" dirty="0" smtClean="0">
                <a:solidFill>
                  <a:schemeClr val="bg1"/>
                </a:solidFill>
              </a:rPr>
              <a:t>ith the National Telecommunication to provide students and staff with free wifi access.</a:t>
            </a:r>
            <a:endParaRPr lang="en-MY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08023" y="4915705"/>
            <a:ext cx="4069105" cy="1380162"/>
          </a:xfrm>
          <a:prstGeom prst="rect">
            <a:avLst/>
          </a:prstGeom>
          <a:solidFill>
            <a:srgbClr val="003399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 defTabSz="261938">
              <a:spcBef>
                <a:spcPts val="0"/>
              </a:spcBef>
              <a:buNone/>
            </a:pPr>
            <a:r>
              <a:rPr lang="id-ID" sz="1600" dirty="0" smtClean="0">
                <a:solidFill>
                  <a:schemeClr val="bg1"/>
                </a:solidFill>
              </a:rPr>
              <a:t>Students may also come in person for academic consultation with the faculty.</a:t>
            </a:r>
            <a:endParaRPr lang="en-MY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600575" y="4915705"/>
            <a:ext cx="4086225" cy="1380162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spcBef>
                <a:spcPts val="0"/>
              </a:spcBef>
              <a:buNone/>
            </a:pPr>
            <a:r>
              <a:rPr lang="id-ID" sz="1600" dirty="0" smtClean="0">
                <a:solidFill>
                  <a:schemeClr val="bg1"/>
                </a:solidFill>
              </a:rPr>
              <a:t>These kinds of support </a:t>
            </a:r>
            <a:r>
              <a:rPr lang="en-MY" sz="1600" dirty="0" smtClean="0">
                <a:solidFill>
                  <a:schemeClr val="bg1"/>
                </a:solidFill>
              </a:rPr>
              <a:t>reduce </a:t>
            </a:r>
            <a:r>
              <a:rPr lang="id-ID" sz="1600" dirty="0" smtClean="0">
                <a:solidFill>
                  <a:schemeClr val="bg1"/>
                </a:solidFill>
              </a:rPr>
              <a:t>students feel</a:t>
            </a:r>
            <a:r>
              <a:rPr lang="en-MY" sz="1600" dirty="0" err="1" smtClean="0">
                <a:solidFill>
                  <a:schemeClr val="bg1"/>
                </a:solidFill>
              </a:rPr>
              <a:t>ing</a:t>
            </a:r>
            <a:r>
              <a:rPr lang="en-MY" sz="1600" dirty="0" smtClean="0">
                <a:solidFill>
                  <a:schemeClr val="bg1"/>
                </a:solidFill>
              </a:rPr>
              <a:t> of l</a:t>
            </a:r>
            <a:r>
              <a:rPr lang="id-ID" sz="1600" dirty="0" smtClean="0">
                <a:solidFill>
                  <a:schemeClr val="bg1"/>
                </a:solidFill>
              </a:rPr>
              <a:t>on</a:t>
            </a:r>
            <a:r>
              <a:rPr lang="en-MY" sz="1600" dirty="0" err="1" smtClean="0">
                <a:solidFill>
                  <a:schemeClr val="bg1"/>
                </a:solidFill>
              </a:rPr>
              <a:t>elines</a:t>
            </a:r>
            <a:r>
              <a:rPr lang="en-MY" sz="1600" dirty="0" smtClean="0">
                <a:solidFill>
                  <a:schemeClr val="bg1"/>
                </a:solidFill>
              </a:rPr>
              <a:t> and </a:t>
            </a:r>
            <a:r>
              <a:rPr lang="en-MY" sz="1600" dirty="0" err="1" smtClean="0">
                <a:solidFill>
                  <a:schemeClr val="bg1"/>
                </a:solidFill>
              </a:rPr>
              <a:t>assisst</a:t>
            </a:r>
            <a:r>
              <a:rPr lang="en-MY" sz="1600" dirty="0" smtClean="0">
                <a:solidFill>
                  <a:schemeClr val="bg1"/>
                </a:solidFill>
              </a:rPr>
              <a:t> them  in  </a:t>
            </a:r>
            <a:r>
              <a:rPr lang="id-ID" sz="1600" dirty="0" smtClean="0">
                <a:solidFill>
                  <a:schemeClr val="bg1"/>
                </a:solidFill>
              </a:rPr>
              <a:t>deal</a:t>
            </a:r>
            <a:r>
              <a:rPr lang="en-MY" sz="1600" dirty="0" err="1" smtClean="0">
                <a:solidFill>
                  <a:schemeClr val="bg1"/>
                </a:solidFill>
              </a:rPr>
              <a:t>ing</a:t>
            </a:r>
            <a:r>
              <a:rPr lang="id-ID" sz="1600" dirty="0" smtClean="0">
                <a:solidFill>
                  <a:schemeClr val="bg1"/>
                </a:solidFill>
              </a:rPr>
              <a:t> with their academic </a:t>
            </a:r>
            <a:r>
              <a:rPr lang="en-MY" sz="1600" dirty="0" smtClean="0">
                <a:solidFill>
                  <a:schemeClr val="bg1"/>
                </a:solidFill>
              </a:rPr>
              <a:t> and other related </a:t>
            </a:r>
            <a:r>
              <a:rPr lang="id-ID" sz="1600" dirty="0" smtClean="0">
                <a:solidFill>
                  <a:schemeClr val="bg1"/>
                </a:solidFill>
              </a:rPr>
              <a:t>problems</a:t>
            </a:r>
            <a:r>
              <a:rPr lang="en-MY" sz="1600" dirty="0" smtClean="0">
                <a:solidFill>
                  <a:schemeClr val="bg1"/>
                </a:solidFill>
              </a:rPr>
              <a:t>.</a:t>
            </a:r>
            <a:endParaRPr lang="en-MY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UT’s BEST PRACTICES</a:t>
            </a:r>
            <a:endParaRPr lang="en-MY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22430" y="1638926"/>
            <a:ext cx="8534724" cy="1820237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9138" indent="-719138">
              <a:spcBef>
                <a:spcPts val="0"/>
              </a:spcBef>
              <a:buNone/>
            </a:pPr>
            <a:r>
              <a:rPr lang="en-MY" b="1" i="1" dirty="0" smtClean="0">
                <a:solidFill>
                  <a:schemeClr val="bg1"/>
                </a:solidFill>
                <a:cs typeface="Times New Roman" pitchFamily="18" charset="0"/>
              </a:rPr>
              <a:t>2.	</a:t>
            </a:r>
            <a:r>
              <a:rPr lang="en-MY" b="1" i="1" dirty="0" smtClean="0">
                <a:solidFill>
                  <a:schemeClr val="bg1"/>
                </a:solidFill>
              </a:rPr>
              <a:t> Learner's Handbook provides helpful information on rules, regulations and policies</a:t>
            </a:r>
            <a:endParaRPr lang="en-MY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22430" y="3912433"/>
            <a:ext cx="4069105" cy="1573968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 defTabSz="261938">
              <a:spcBef>
                <a:spcPts val="0"/>
              </a:spcBef>
              <a:buNone/>
            </a:pPr>
            <a:r>
              <a:rPr lang="en-MY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Learner’s Handbook is provided both online and printed (free) forms for each student.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689792" y="3912433"/>
            <a:ext cx="4086225" cy="1514000"/>
          </a:xfrm>
          <a:prstGeom prst="rect">
            <a:avLst/>
          </a:prstGeom>
          <a:solidFill>
            <a:srgbClr val="003399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spcBef>
                <a:spcPts val="0"/>
              </a:spcBef>
              <a:buNone/>
            </a:pPr>
            <a:r>
              <a:rPr lang="en-MY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Students can find not only rules, regulations and policies, but also curriculum offered for every program of study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UT’s BEST PRACTICES</a:t>
            </a:r>
            <a:endParaRPr lang="en-MY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52076" y="1417638"/>
            <a:ext cx="8534724" cy="1430493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9138" indent="-719138">
              <a:spcBef>
                <a:spcPts val="0"/>
              </a:spcBef>
              <a:buNone/>
            </a:pPr>
            <a:r>
              <a:rPr lang="en-MY" b="1" i="1" dirty="0" smtClean="0">
                <a:solidFill>
                  <a:schemeClr val="bg1"/>
                </a:solidFill>
              </a:rPr>
              <a:t>3.	Major requirements of the courses are clear and reasonable.</a:t>
            </a:r>
            <a:endParaRPr lang="en-MY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08024" y="3192905"/>
            <a:ext cx="4069104" cy="1184224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 defTabSz="261938">
              <a:spcBef>
                <a:spcPts val="0"/>
              </a:spcBef>
              <a:buNone/>
            </a:pPr>
            <a:r>
              <a:rPr lang="en-MY" dirty="0" smtClean="0">
                <a:solidFill>
                  <a:schemeClr val="bg1"/>
                </a:solidFill>
              </a:rPr>
              <a:t>UT applies open and multi entry and multi exit systems.</a:t>
            </a:r>
            <a:endParaRPr lang="en-MY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600575" y="3192905"/>
            <a:ext cx="4086225" cy="1184224"/>
          </a:xfrm>
          <a:prstGeom prst="rect">
            <a:avLst/>
          </a:prstGeom>
          <a:solidFill>
            <a:srgbClr val="003399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spcBef>
                <a:spcPts val="0"/>
              </a:spcBef>
              <a:buNone/>
            </a:pPr>
            <a:r>
              <a:rPr lang="en-MY" dirty="0" smtClean="0">
                <a:solidFill>
                  <a:schemeClr val="bg1"/>
                </a:solidFill>
              </a:rPr>
              <a:t>Requirements for the courses are described in the Learner’s Handbook.</a:t>
            </a:r>
            <a:endParaRPr lang="en-MY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8023" y="4585925"/>
            <a:ext cx="4069105" cy="1380162"/>
          </a:xfrm>
          <a:prstGeom prst="rect">
            <a:avLst/>
          </a:prstGeom>
          <a:solidFill>
            <a:srgbClr val="003399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 defTabSz="261938">
              <a:spcBef>
                <a:spcPts val="0"/>
              </a:spcBef>
              <a:buNone/>
            </a:pPr>
            <a:r>
              <a:rPr lang="id-ID" sz="1600" dirty="0" smtClean="0">
                <a:solidFill>
                  <a:schemeClr val="bg1"/>
                </a:solidFill>
              </a:rPr>
              <a:t>Some courses require students to pass prerequisite courses. For example, students must take an end of program course in the final semester.</a:t>
            </a:r>
            <a:endParaRPr lang="en-MY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00575" y="4585925"/>
            <a:ext cx="4086225" cy="1380162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spcBef>
                <a:spcPts val="0"/>
              </a:spcBef>
              <a:buNone/>
            </a:pPr>
            <a:r>
              <a:rPr lang="id-ID" sz="1600" dirty="0" smtClean="0">
                <a:solidFill>
                  <a:schemeClr val="bg1"/>
                </a:solidFill>
              </a:rPr>
              <a:t>In order for the students to be able to do the final assignment for the course, each program of study require students to pass several prerequisite courses.</a:t>
            </a:r>
            <a:endParaRPr lang="en-MY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95533" y="6115986"/>
            <a:ext cx="8391267" cy="690081"/>
          </a:xfrm>
          <a:prstGeom prst="rect">
            <a:avLst/>
          </a:prstGeom>
          <a:solidFill>
            <a:srgbClr val="003399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 defTabSz="261938">
              <a:spcBef>
                <a:spcPts val="0"/>
              </a:spcBef>
              <a:buNone/>
            </a:pPr>
            <a:r>
              <a:rPr lang="id-ID" sz="1600" dirty="0" smtClean="0">
                <a:solidFill>
                  <a:schemeClr val="bg1"/>
                </a:solidFill>
              </a:rPr>
              <a:t>The course requirements are provided in the Learners’ Handbook</a:t>
            </a:r>
            <a:r>
              <a:rPr lang="en-US" sz="1600" dirty="0" smtClean="0">
                <a:solidFill>
                  <a:schemeClr val="bg1"/>
                </a:solidFill>
              </a:rPr>
              <a:t> so that students can easily find the course requirements</a:t>
            </a:r>
            <a:endParaRPr lang="en-MY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HOU’s BEST PRACTICES</a:t>
            </a:r>
            <a:endParaRPr lang="en-MY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52076" y="1417638"/>
            <a:ext cx="8534724" cy="1430493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9138" indent="-719138"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	Faculties' administrative staff (FAS) are caring and helpful</a:t>
            </a:r>
            <a:endParaRPr lang="en-MY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08023" y="3177914"/>
            <a:ext cx="8378777" cy="1978702"/>
          </a:xfrm>
          <a:prstGeom prst="rect">
            <a:avLst/>
          </a:prstGeom>
          <a:solidFill>
            <a:srgbClr val="003399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 inquiries sent through the e-mail are given to persons in charge; then the answers/ conclusions are sent right back to students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HOU’s BEST PRACTICES</a:t>
            </a:r>
            <a:endParaRPr lang="en-MY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52076" y="1417638"/>
            <a:ext cx="8534724" cy="1430493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9138" indent="-719138">
              <a:spcBef>
                <a:spcPts val="0"/>
              </a:spcBef>
              <a:buNone/>
            </a:pPr>
            <a:r>
              <a:rPr lang="en-MY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	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Facilitators/ Tutors provide timely and constructive feedback to learners</a:t>
            </a:r>
            <a:endParaRPr lang="en-MY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08023" y="3177914"/>
            <a:ext cx="4069105" cy="2098624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 defTabSz="261938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Tutors are usually the instructors of each module</a:t>
            </a:r>
            <a:endParaRPr lang="en-MY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600575" y="3177914"/>
            <a:ext cx="4086225" cy="2098624"/>
          </a:xfrm>
          <a:prstGeom prst="rect">
            <a:avLst/>
          </a:prstGeom>
          <a:solidFill>
            <a:srgbClr val="003399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During the course, when students have questions / queries on a particular module, tutors are whole-hearted in giving feedback to learners in a short time and in a constructive way</a:t>
            </a:r>
            <a:endParaRPr lang="en-MY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093" y="274638"/>
            <a:ext cx="8683731" cy="731551"/>
          </a:xfrm>
          <a:solidFill>
            <a:srgbClr val="003399"/>
          </a:solidFill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en-US" b="1" dirty="0" smtClean="0"/>
              <a:t>Why choose Importance-Satisfaction Survey?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1434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8275" y="4197246"/>
            <a:ext cx="2368550" cy="21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342" name="Group 26"/>
          <p:cNvGrpSpPr>
            <a:grpSpLocks/>
          </p:cNvGrpSpPr>
          <p:nvPr/>
        </p:nvGrpSpPr>
        <p:grpSpPr bwMode="auto">
          <a:xfrm>
            <a:off x="6692900" y="1721822"/>
            <a:ext cx="2193925" cy="2193925"/>
            <a:chOff x="6659880" y="1615440"/>
            <a:chExt cx="2194560" cy="2194560"/>
          </a:xfrm>
        </p:grpSpPr>
        <p:sp>
          <p:nvSpPr>
            <p:cNvPr id="6" name="16-Point Star 5"/>
            <p:cNvSpPr/>
            <p:nvPr/>
          </p:nvSpPr>
          <p:spPr>
            <a:xfrm>
              <a:off x="6659880" y="1615440"/>
              <a:ext cx="2194560" cy="2194560"/>
            </a:xfrm>
            <a:prstGeom prst="star16">
              <a:avLst>
                <a:gd name="adj" fmla="val 42912"/>
              </a:avLst>
            </a:prstGeom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837831" y="2246455"/>
              <a:ext cx="1907086" cy="892810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defRPr/>
              </a:pPr>
              <a:r>
                <a:rPr lang="en-US" sz="2600" b="1" i="1" dirty="0">
                  <a:ln w="11430"/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Cambria" pitchFamily="18" charset="0"/>
                  <a:ea typeface="ＭＳ Ｐゴシック" charset="0"/>
                  <a:cs typeface="Arial" pitchFamily="34" charset="0"/>
                </a:rPr>
                <a:t>Learner</a:t>
              </a:r>
            </a:p>
            <a:p>
              <a:pPr algn="ctr">
                <a:defRPr/>
              </a:pPr>
              <a:r>
                <a:rPr lang="en-US" sz="2600" b="1" i="1" dirty="0">
                  <a:ln w="11430"/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Cambria" pitchFamily="18" charset="0"/>
                  <a:ea typeface="ＭＳ Ｐゴシック" charset="0"/>
                  <a:cs typeface="Arial" pitchFamily="34" charset="0"/>
                </a:rPr>
                <a:t>Experience</a:t>
              </a:r>
            </a:p>
          </p:txBody>
        </p:sp>
      </p:grp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78368" y="5186600"/>
            <a:ext cx="6205381" cy="1200329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identify and share “Best Practices” among the OU5, and learn from each other to improve in problematic areas.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03093" y="1417638"/>
            <a:ext cx="2845166" cy="1430493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MY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Effective monitoring of quality in HEIs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226160" y="1417638"/>
            <a:ext cx="3157590" cy="1430493"/>
          </a:xfrm>
          <a:prstGeom prst="rect">
            <a:avLst/>
          </a:prstGeom>
          <a:solidFill>
            <a:srgbClr val="003399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Use students’ feedback to improve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programmes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and services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03093" y="3070782"/>
            <a:ext cx="2845166" cy="1989469"/>
          </a:xfrm>
          <a:prstGeom prst="rect">
            <a:avLst/>
          </a:prstGeom>
          <a:solidFill>
            <a:srgbClr val="003399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Overall student satisfaction influences students’ behavioral intentions (loyal)  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3226158" y="3070783"/>
            <a:ext cx="3157591" cy="1989468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 satisfaction is a key factor in persistence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HOU’s BEST PRACTICES</a:t>
            </a:r>
            <a:endParaRPr lang="en-MY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16966" y="1417638"/>
            <a:ext cx="8534724" cy="1760276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9138" indent="-719138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	Student inquiries have been effectively addressed through the e-mail address of the Faculty.</a:t>
            </a:r>
            <a:endParaRPr lang="en-MY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16967" y="3462724"/>
            <a:ext cx="4180082" cy="1708883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 defTabSz="261938">
              <a:spcBef>
                <a:spcPts val="0"/>
              </a:spcBef>
              <a:buNone/>
            </a:pPr>
            <a:r>
              <a:rPr lang="en-MY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Learner’s Handbook is provided both online and printed (free) for each student.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720495" y="3462724"/>
            <a:ext cx="4131195" cy="1708883"/>
          </a:xfrm>
          <a:prstGeom prst="rect">
            <a:avLst/>
          </a:prstGeom>
          <a:solidFill>
            <a:srgbClr val="003399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During the course, when students have questions / queries on a particular module, tutors are whole-hearted in giving feedback to learners in a short time and in a constructive way</a:t>
            </a:r>
            <a:endParaRPr lang="en-MY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Concluding Remarks</a:t>
            </a:r>
            <a:endParaRPr lang="en-MY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4887740"/>
          <a:ext cx="3929089" cy="1512168"/>
        </p:xfrm>
        <a:graphic>
          <a:graphicData uri="http://schemas.openxmlformats.org/drawingml/2006/table">
            <a:tbl>
              <a:tblPr/>
              <a:tblGrid>
                <a:gridCol w="770754"/>
                <a:gridCol w="749508"/>
                <a:gridCol w="734518"/>
                <a:gridCol w="839449"/>
                <a:gridCol w="834860"/>
              </a:tblGrid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en-MY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OUM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HIHS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LIHS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19.1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3528" y="1330830"/>
          <a:ext cx="3889004" cy="1512168"/>
        </p:xfrm>
        <a:graphic>
          <a:graphicData uri="http://schemas.openxmlformats.org/drawingml/2006/table">
            <a:tbl>
              <a:tblPr/>
              <a:tblGrid>
                <a:gridCol w="763285"/>
                <a:gridCol w="763285"/>
                <a:gridCol w="763285"/>
                <a:gridCol w="763285"/>
                <a:gridCol w="835864"/>
              </a:tblGrid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en-MY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UT</a:t>
                      </a:r>
                      <a:endParaRPr lang="en-MY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HIHS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LIHS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42.6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12.8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3528" y="3188218"/>
          <a:ext cx="3889004" cy="1440159"/>
        </p:xfrm>
        <a:graphic>
          <a:graphicData uri="http://schemas.openxmlformats.org/drawingml/2006/table">
            <a:tbl>
              <a:tblPr/>
              <a:tblGrid>
                <a:gridCol w="763285"/>
                <a:gridCol w="763285"/>
                <a:gridCol w="763285"/>
                <a:gridCol w="819365"/>
                <a:gridCol w="779784"/>
              </a:tblGrid>
              <a:tr h="480053">
                <a:tc>
                  <a:txBody>
                    <a:bodyPr/>
                    <a:lstStyle/>
                    <a:p>
                      <a:pPr algn="ctr" fontAlgn="b"/>
                      <a:r>
                        <a:rPr lang="en-MY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HOU</a:t>
                      </a:r>
                      <a:endParaRPr lang="en-MY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HIHS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LIHS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en-M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M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M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en-M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ctr" fontAlgn="b"/>
                      <a:r>
                        <a:rPr lang="en-MY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34.0</a:t>
                      </a:r>
                      <a:endParaRPr lang="en-M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17.0</a:t>
                      </a:r>
                      <a:endParaRPr lang="en-MY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/>
                        </a:rPr>
                        <a:t>19.1</a:t>
                      </a:r>
                      <a:endParaRPr lang="en-MY" sz="2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29.8</a:t>
                      </a:r>
                      <a:endParaRPr lang="en-MY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31592" y="4889575"/>
            <a:ext cx="4392488" cy="1721087"/>
          </a:xfrm>
          <a:prstGeom prst="rect">
            <a:avLst/>
          </a:prstGeom>
          <a:solidFill>
            <a:srgbClr val="003399"/>
          </a:solidFill>
        </p:spPr>
        <p:txBody>
          <a:bodyPr wrap="square" rtlCol="0" anchor="ctr">
            <a:no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OUM should put in greater efforts by  improving its weaknesses to better meet students’ expectation and redirect its resources from low to high priority areas</a:t>
            </a:r>
            <a:endParaRPr lang="en-MY" sz="2000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00575" y="1150950"/>
            <a:ext cx="4392488" cy="1938992"/>
          </a:xfrm>
          <a:prstGeom prst="rect">
            <a:avLst/>
          </a:prstGeom>
          <a:solidFill>
            <a:srgbClr val="003399"/>
          </a:solidFill>
        </p:spPr>
        <p:txBody>
          <a:bodyPr wrap="square" rtlCol="0" anchor="ctr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UT’s performance is the best among all 3 institutions as % items in the strength quadrant is highest and weakness is lowest. Need to look into the low priority items –possible re-allocation of resources.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31592" y="3311579"/>
            <a:ext cx="4392488" cy="132343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HOU could do better by re-directing its resources to those that are important to students. Need to look into the “overkill” items.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Concluding Remarks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586533"/>
            <a:ext cx="8229600" cy="1815882"/>
          </a:xfrm>
          <a:solidFill>
            <a:srgbClr val="003399"/>
          </a:solidFill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UT and OUM are similar: selling points are more focused on the academic aspects such as courses, learning platform and information. Critical points are very much related to the “human factors” 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5775" y="3706368"/>
            <a:ext cx="8229600" cy="181588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R="0" lvl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0"/>
              </a:rPr>
              <a:t>HOU’s strengths lie in the “human factors” – caring and concern of staff towards their students, while their critical areas are those related to academic, such as course requirements,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3"/>
          <p:cNvPicPr>
            <a:picLocks noChangeAspect="1"/>
          </p:cNvPicPr>
          <p:nvPr/>
        </p:nvPicPr>
        <p:blipFill>
          <a:blip r:embed="rId2"/>
          <a:srcRect l="2309"/>
          <a:stretch>
            <a:fillRect/>
          </a:stretch>
        </p:blipFill>
        <p:spPr bwMode="auto">
          <a:xfrm>
            <a:off x="-14288" y="0"/>
            <a:ext cx="9158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2. Research Methodology</a:t>
            </a:r>
            <a:endParaRPr lang="en-US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975614" y="1417638"/>
          <a:ext cx="7206904" cy="5088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2.1 Research Instrument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041400" y="1538288"/>
            <a:ext cx="7561263" cy="4914900"/>
            <a:chOff x="1040794" y="1537720"/>
            <a:chExt cx="7561977" cy="4916161"/>
          </a:xfrm>
        </p:grpSpPr>
        <p:sp>
          <p:nvSpPr>
            <p:cNvPr id="5" name="Rectangle 4"/>
            <p:cNvSpPr/>
            <p:nvPr/>
          </p:nvSpPr>
          <p:spPr>
            <a:xfrm>
              <a:off x="1040797" y="1537720"/>
              <a:ext cx="1760701" cy="1226575"/>
            </a:xfrm>
            <a:prstGeom prst="rect">
              <a:avLst/>
            </a:prstGeom>
            <a:solidFill>
              <a:srgbClr val="E46C0A"/>
            </a:solidFill>
            <a:ln w="38100" cmpd="sng"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FFFF"/>
                  </a:solidFill>
                </a:rPr>
                <a:t>2-Dimensional Importance Satisfaction </a:t>
              </a:r>
              <a:r>
                <a:rPr lang="en-US" dirty="0" smtClean="0">
                  <a:solidFill>
                    <a:srgbClr val="FFFFFF"/>
                  </a:solidFill>
                </a:rPr>
                <a:t>Survey (SSI)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801498" y="1537720"/>
              <a:ext cx="5801273" cy="122586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4A7EBB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lt1"/>
                  </a:solidFill>
                  <a:latin typeface="+mn-lt"/>
                  <a:ea typeface="+mn-ea"/>
                </a:rPr>
                <a:t>47 Items</a:t>
              </a:r>
            </a:p>
            <a:p>
              <a:pPr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+mn-lt"/>
                  <a:ea typeface="+mn-ea"/>
                </a:rPr>
                <a:t>   47 </a:t>
              </a:r>
              <a:r>
                <a:rPr lang="en-US" dirty="0">
                  <a:solidFill>
                    <a:srgbClr val="000000"/>
                  </a:solidFill>
                  <a:latin typeface="+mn-lt"/>
                  <a:ea typeface="+mn-ea"/>
                </a:rPr>
                <a:t>Items</a:t>
              </a:r>
            </a:p>
            <a:p>
              <a:pPr algn="ctr">
                <a:defRPr/>
              </a:pPr>
              <a:endParaRPr lang="en-US" dirty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040796" y="2735435"/>
              <a:ext cx="1760612" cy="1226575"/>
            </a:xfrm>
            <a:prstGeom prst="rect">
              <a:avLst/>
            </a:prstGeom>
            <a:solidFill>
              <a:srgbClr val="003399"/>
            </a:solidFill>
            <a:ln w="38100" cmpd="sng"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bg1"/>
                  </a:solidFill>
                </a:rPr>
                <a:t>8 Dimensions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801498" y="2735002"/>
              <a:ext cx="5801273" cy="122745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4A7EBB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040795" y="5212876"/>
              <a:ext cx="1760612" cy="1226575"/>
            </a:xfrm>
            <a:prstGeom prst="rect">
              <a:avLst/>
            </a:prstGeom>
            <a:solidFill>
              <a:srgbClr val="000090"/>
            </a:solidFill>
            <a:ln w="38100" cmpd="sng"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FFFF"/>
                  </a:solidFill>
                </a:rPr>
                <a:t>Level of Satisfaction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801498" y="5228017"/>
              <a:ext cx="5801273" cy="122586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4A7EBB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r>
                <a:rPr lang="en-MY" dirty="0">
                  <a:solidFill>
                    <a:srgbClr val="000000"/>
                  </a:solidFill>
                  <a:latin typeface="+mn-lt"/>
                  <a:ea typeface="+mn-ea"/>
                </a:rPr>
                <a:t>7-point Likert scale ranging from (1) Not at all satisfied to (7) very satisfied</a:t>
              </a:r>
              <a:endParaRPr lang="en-US" dirty="0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40794" y="3978205"/>
              <a:ext cx="1760612" cy="122657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38100" cmpd="sng"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FFFF"/>
                  </a:solidFill>
                </a:rPr>
                <a:t>Level of Importance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801498" y="3978333"/>
              <a:ext cx="5801273" cy="122586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4A7EBB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r>
                <a:rPr lang="en-MY" dirty="0" smtClean="0">
                  <a:solidFill>
                    <a:srgbClr val="000000"/>
                  </a:solidFill>
                  <a:latin typeface="+mn-lt"/>
                  <a:ea typeface="+mn-ea"/>
                </a:rPr>
                <a:t> 7-point </a:t>
              </a:r>
              <a:r>
                <a:rPr lang="en-MY" dirty="0">
                  <a:solidFill>
                    <a:srgbClr val="000000"/>
                  </a:solidFill>
                  <a:latin typeface="+mn-lt"/>
                  <a:ea typeface="+mn-ea"/>
                </a:rPr>
                <a:t>Likert scale ranging from (1) Not at all important </a:t>
              </a:r>
              <a:r>
                <a:rPr lang="en-MY" dirty="0" smtClean="0">
                  <a:solidFill>
                    <a:srgbClr val="000000"/>
                  </a:solidFill>
                  <a:latin typeface="+mn-lt"/>
                  <a:ea typeface="+mn-ea"/>
                </a:rPr>
                <a:t>    to </a:t>
              </a:r>
              <a:r>
                <a:rPr lang="en-MY" dirty="0">
                  <a:solidFill>
                    <a:srgbClr val="000000"/>
                  </a:solidFill>
                  <a:latin typeface="+mn-lt"/>
                  <a:ea typeface="+mn-ea"/>
                </a:rPr>
                <a:t>(7) very important</a:t>
              </a:r>
              <a:endParaRPr lang="en-US" dirty="0">
                <a:solidFill>
                  <a:srgbClr val="000000"/>
                </a:solidFill>
                <a:latin typeface="+mn-lt"/>
                <a:ea typeface="+mn-ea"/>
              </a:endParaRP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998032" y="2773363"/>
          <a:ext cx="5604632" cy="1189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2316"/>
                <a:gridCol w="2802316"/>
              </a:tblGrid>
              <a:tr h="118903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</a:rPr>
                        <a:t>Curriculum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</a:rPr>
                        <a:t>Facilitators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AU" sz="1800" b="0" dirty="0" smtClean="0">
                          <a:solidFill>
                            <a:srgbClr val="000000"/>
                          </a:solidFill>
                        </a:rPr>
                        <a:t>Faculty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AU" sz="1800" b="0" dirty="0" smtClean="0">
                          <a:solidFill>
                            <a:srgbClr val="000000"/>
                          </a:solidFill>
                        </a:rPr>
                        <a:t>Support Services</a:t>
                      </a:r>
                      <a:endParaRPr lang="en-US" sz="1800" b="0" dirty="0"/>
                    </a:p>
                  </a:txBody>
                  <a:tcPr marT="45732" marB="45732"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5"/>
                      </a:pPr>
                      <a:r>
                        <a:rPr lang="en-AU" sz="1800" b="0" dirty="0" smtClean="0">
                          <a:solidFill>
                            <a:srgbClr val="000000"/>
                          </a:solidFill>
                        </a:rPr>
                        <a:t>Learning </a:t>
                      </a:r>
                      <a:r>
                        <a:rPr lang="en-AU" sz="1800" b="0" dirty="0" err="1" smtClean="0">
                          <a:solidFill>
                            <a:srgbClr val="000000"/>
                          </a:solidFill>
                        </a:rPr>
                        <a:t>Centers</a:t>
                      </a:r>
                      <a:endParaRPr lang="en-AU" sz="1800" b="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 startAt="5"/>
                      </a:pPr>
                      <a:r>
                        <a:rPr lang="en-AU" sz="1800" b="0" dirty="0" smtClean="0">
                          <a:solidFill>
                            <a:srgbClr val="000000"/>
                          </a:solidFill>
                        </a:rPr>
                        <a:t>Finance</a:t>
                      </a:r>
                    </a:p>
                    <a:p>
                      <a:pPr marL="342900" indent="-342900">
                        <a:buFont typeface="+mj-lt"/>
                        <a:buAutoNum type="arabicPeriod" startAt="5"/>
                      </a:pPr>
                      <a:r>
                        <a:rPr lang="en-AU" sz="1800" b="0" dirty="0" smtClean="0">
                          <a:solidFill>
                            <a:srgbClr val="000000"/>
                          </a:solidFill>
                        </a:rPr>
                        <a:t>Outreach</a:t>
                      </a:r>
                    </a:p>
                    <a:p>
                      <a:pPr marL="342900" indent="-342900">
                        <a:buFont typeface="+mj-lt"/>
                        <a:buAutoNum type="arabicPeriod" startAt="5"/>
                      </a:pPr>
                      <a:r>
                        <a:rPr lang="en-AU" sz="1800" b="0" dirty="0" smtClean="0">
                          <a:solidFill>
                            <a:srgbClr val="000000"/>
                          </a:solidFill>
                        </a:rPr>
                        <a:t>Life/Career Plan</a:t>
                      </a:r>
                      <a:endParaRPr lang="en-US" sz="1800" b="0" dirty="0"/>
                    </a:p>
                  </a:txBody>
                  <a:tcPr marT="45732" marB="45732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0250"/>
          </a:xfrm>
        </p:spPr>
        <p:txBody>
          <a:bodyPr/>
          <a:lstStyle/>
          <a:p>
            <a:pPr eaLnBrk="1" hangingPunct="1"/>
            <a:r>
              <a:rPr lang="en-US" sz="2800" b="1" smtClean="0"/>
              <a:t>2.4 Importance-Satisfaction Matrix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320675" y="1004888"/>
            <a:ext cx="8470900" cy="5568950"/>
            <a:chOff x="320964" y="876043"/>
            <a:chExt cx="8470674" cy="5698600"/>
          </a:xfrm>
        </p:grpSpPr>
        <p:cxnSp>
          <p:nvCxnSpPr>
            <p:cNvPr id="3" name="Straight Connector 2"/>
            <p:cNvCxnSpPr>
              <a:cxnSpLocks noChangeShapeType="1"/>
            </p:cNvCxnSpPr>
            <p:nvPr/>
          </p:nvCxnSpPr>
          <p:spPr bwMode="auto">
            <a:xfrm flipV="1">
              <a:off x="4591225" y="1520952"/>
              <a:ext cx="0" cy="438278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9" name="Straight Connector 8"/>
            <p:cNvCxnSpPr>
              <a:cxnSpLocks noChangeShapeType="1"/>
            </p:cNvCxnSpPr>
            <p:nvPr/>
          </p:nvCxnSpPr>
          <p:spPr bwMode="auto">
            <a:xfrm>
              <a:off x="2121141" y="3572644"/>
              <a:ext cx="5135426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19461" name="TextBox 12"/>
            <p:cNvSpPr txBox="1">
              <a:spLocks noChangeArrowheads="1"/>
            </p:cNvSpPr>
            <p:nvPr/>
          </p:nvSpPr>
          <p:spPr bwMode="auto">
            <a:xfrm>
              <a:off x="3942282" y="876043"/>
              <a:ext cx="1304791" cy="66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/>
                <a:t>Very Important</a:t>
              </a:r>
            </a:p>
          </p:txBody>
        </p:sp>
        <p:sp>
          <p:nvSpPr>
            <p:cNvPr id="19462" name="TextBox 15"/>
            <p:cNvSpPr txBox="1">
              <a:spLocks noChangeArrowheads="1"/>
            </p:cNvSpPr>
            <p:nvPr/>
          </p:nvSpPr>
          <p:spPr bwMode="auto">
            <a:xfrm>
              <a:off x="3760867" y="5913309"/>
              <a:ext cx="1681576" cy="66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/>
                <a:t>Not At All Important</a:t>
              </a:r>
            </a:p>
          </p:txBody>
        </p:sp>
        <p:sp>
          <p:nvSpPr>
            <p:cNvPr id="19463" name="TextBox 16"/>
            <p:cNvSpPr txBox="1">
              <a:spLocks noChangeArrowheads="1"/>
            </p:cNvSpPr>
            <p:nvPr/>
          </p:nvSpPr>
          <p:spPr bwMode="auto">
            <a:xfrm>
              <a:off x="320964" y="3241191"/>
              <a:ext cx="1604823" cy="66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en-US" b="1"/>
                <a:t>Not At All  Satisfied</a:t>
              </a:r>
            </a:p>
          </p:txBody>
        </p:sp>
        <p:sp>
          <p:nvSpPr>
            <p:cNvPr id="19464" name="TextBox 19"/>
            <p:cNvSpPr txBox="1">
              <a:spLocks noChangeArrowheads="1"/>
            </p:cNvSpPr>
            <p:nvPr/>
          </p:nvSpPr>
          <p:spPr bwMode="auto">
            <a:xfrm>
              <a:off x="7410095" y="3262650"/>
              <a:ext cx="1381543" cy="66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/>
                <a:t>Very Satisfied</a:t>
              </a:r>
            </a:p>
          </p:txBody>
        </p:sp>
        <p:sp>
          <p:nvSpPr>
            <p:cNvPr id="19465" name="TextBox 21"/>
            <p:cNvSpPr txBox="1">
              <a:spLocks noChangeArrowheads="1"/>
            </p:cNvSpPr>
            <p:nvPr/>
          </p:nvSpPr>
          <p:spPr bwMode="auto">
            <a:xfrm>
              <a:off x="1197241" y="1691466"/>
              <a:ext cx="2901873" cy="1102297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4F81BD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FFFFFF"/>
                  </a:solidFill>
                </a:rPr>
                <a:t>HILS</a:t>
              </a:r>
              <a:endParaRPr lang="en-US" b="1" dirty="0">
                <a:solidFill>
                  <a:srgbClr val="FFFFFF"/>
                </a:solidFill>
              </a:endParaRPr>
            </a:p>
            <a:p>
              <a:pPr algn="ctr"/>
              <a:r>
                <a:rPr lang="en-US" i="1" dirty="0">
                  <a:solidFill>
                    <a:srgbClr val="FFFFFF"/>
                  </a:solidFill>
                </a:rPr>
                <a:t>Areas that require immediate attention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226208" y="1691521"/>
              <a:ext cx="2901873" cy="110229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4F81BD"/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HIHS</a:t>
              </a:r>
              <a:endParaRPr lang="en-US" b="1" dirty="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  <a:p>
              <a:pPr algn="ctr">
                <a:defRPr/>
              </a:pPr>
              <a:r>
                <a:rPr lang="en-US" i="1" dirty="0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Areas of strengths to be used for marketing &amp; promotion </a:t>
              </a:r>
            </a:p>
          </p:txBody>
        </p:sp>
        <p:sp>
          <p:nvSpPr>
            <p:cNvPr id="19467" name="TextBox 23"/>
            <p:cNvSpPr txBox="1">
              <a:spLocks noChangeArrowheads="1"/>
            </p:cNvSpPr>
            <p:nvPr/>
          </p:nvSpPr>
          <p:spPr bwMode="auto">
            <a:xfrm>
              <a:off x="1197241" y="4412250"/>
              <a:ext cx="2901873" cy="1102297"/>
            </a:xfrm>
            <a:prstGeom prst="rect">
              <a:avLst/>
            </a:prstGeom>
            <a:solidFill>
              <a:srgbClr val="E46C0A"/>
            </a:solidFill>
            <a:ln w="9525">
              <a:solidFill>
                <a:srgbClr val="4F81BD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FFFFFF"/>
                  </a:solidFill>
                </a:rPr>
                <a:t>LILS</a:t>
              </a:r>
              <a:endParaRPr lang="en-US" b="1" dirty="0">
                <a:solidFill>
                  <a:srgbClr val="FFFFFF"/>
                </a:solidFill>
              </a:endParaRPr>
            </a:p>
            <a:p>
              <a:pPr algn="ctr"/>
              <a:r>
                <a:rPr lang="en-US" i="1" dirty="0">
                  <a:solidFill>
                    <a:srgbClr val="FFFFFF"/>
                  </a:solidFill>
                </a:rPr>
                <a:t>Areas of low status with students</a:t>
              </a:r>
            </a:p>
          </p:txBody>
        </p:sp>
        <p:sp>
          <p:nvSpPr>
            <p:cNvPr id="19468" name="TextBox 24"/>
            <p:cNvSpPr txBox="1">
              <a:spLocks noChangeArrowheads="1"/>
            </p:cNvSpPr>
            <p:nvPr/>
          </p:nvSpPr>
          <p:spPr bwMode="auto">
            <a:xfrm>
              <a:off x="5226208" y="4412250"/>
              <a:ext cx="2901873" cy="1102297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rgbClr val="4F81BD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FFFFFF"/>
                  </a:solidFill>
                </a:rPr>
                <a:t>LIHS</a:t>
              </a:r>
              <a:endParaRPr lang="en-US" b="1" dirty="0">
                <a:solidFill>
                  <a:srgbClr val="FFFFFF"/>
                </a:solidFill>
              </a:endParaRPr>
            </a:p>
            <a:p>
              <a:pPr algn="ctr"/>
              <a:r>
                <a:rPr lang="en-US" i="1" dirty="0">
                  <a:solidFill>
                    <a:srgbClr val="FFFFFF"/>
                  </a:solidFill>
                </a:rPr>
                <a:t>Areas to redirect resources to those of higher importance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190" y="529468"/>
            <a:ext cx="8229600" cy="1143000"/>
          </a:xfrm>
        </p:spPr>
        <p:txBody>
          <a:bodyPr/>
          <a:lstStyle/>
          <a:p>
            <a:pPr lvl="0"/>
            <a:r>
              <a:rPr lang="en-US" sz="4000" b="1" i="1" dirty="0" smtClean="0">
                <a:latin typeface="Arial" pitchFamily="34" charset="0"/>
                <a:cs typeface="Arial" pitchFamily="34" charset="0"/>
              </a:rPr>
              <a:t>Gap = Importance – Satisfaction</a:t>
            </a:r>
            <a:endParaRPr lang="en-MY" sz="4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94478" y="1948721"/>
            <a:ext cx="7555043" cy="3502886"/>
            <a:chOff x="10" y="485779"/>
            <a:chExt cx="3996383" cy="2051521"/>
          </a:xfrm>
        </p:grpSpPr>
        <p:sp>
          <p:nvSpPr>
            <p:cNvPr id="4" name="Rounded Rectangle 3"/>
            <p:cNvSpPr/>
            <p:nvPr/>
          </p:nvSpPr>
          <p:spPr>
            <a:xfrm>
              <a:off x="10" y="485779"/>
              <a:ext cx="3996383" cy="2051521"/>
            </a:xfrm>
            <a:prstGeom prst="roundRect">
              <a:avLst/>
            </a:prstGeom>
            <a:solidFill>
              <a:srgbClr val="00009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ounded Rectangle 4"/>
            <p:cNvSpPr/>
            <p:nvPr/>
          </p:nvSpPr>
          <p:spPr>
            <a:xfrm>
              <a:off x="100157" y="585926"/>
              <a:ext cx="3796089" cy="1851227"/>
            </a:xfrm>
            <a:prstGeom prst="rect">
              <a:avLst/>
            </a:prstGeom>
            <a:solidFill>
              <a:srgbClr val="003399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i="1" kern="1200" dirty="0" smtClean="0">
                  <a:solidFill>
                    <a:srgbClr val="FFFFFF"/>
                  </a:solidFill>
                  <a:latin typeface="Calibri" charset="0"/>
                </a:rPr>
                <a:t>Gap Classification: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i="1" kern="1200" dirty="0" smtClean="0">
                <a:solidFill>
                  <a:srgbClr val="FFFFFF"/>
                </a:solidFill>
                <a:latin typeface="Calibri" charset="0"/>
              </a:endParaRPr>
            </a:p>
            <a:p>
              <a:pPr marL="900113" lvl="0" indent="-53975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lphaLcParenR"/>
              </a:pPr>
              <a:r>
                <a:rPr lang="en-US" sz="2800" i="1" kern="1200" dirty="0" smtClean="0">
                  <a:solidFill>
                    <a:srgbClr val="FFFFFF"/>
                  </a:solidFill>
                  <a:latin typeface="Calibri" charset="0"/>
                </a:rPr>
                <a:t>1 or more:  Not meeting expectation</a:t>
              </a:r>
            </a:p>
            <a:p>
              <a:pPr marL="900113" lvl="0" indent="-53975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lphaLcParenR"/>
              </a:pPr>
              <a:r>
                <a:rPr lang="en-US" sz="2800" i="1" kern="1200" dirty="0" smtClean="0">
                  <a:solidFill>
                    <a:srgbClr val="FFFFFF"/>
                  </a:solidFill>
                  <a:latin typeface="Calibri" charset="0"/>
                </a:rPr>
                <a:t>0-0.49: Satisfactorily meeting expectation</a:t>
              </a:r>
            </a:p>
            <a:p>
              <a:pPr marL="900113" lvl="0" indent="-53975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lphaLcParenR"/>
              </a:pPr>
              <a:r>
                <a:rPr lang="en-US" sz="2800" i="1" kern="1200" dirty="0" smtClean="0">
                  <a:solidFill>
                    <a:srgbClr val="FFFFFF"/>
                  </a:solidFill>
                  <a:latin typeface="Calibri" charset="0"/>
                </a:rPr>
                <a:t>0.5-0.99: Almost meeting expectation</a:t>
              </a:r>
            </a:p>
            <a:p>
              <a:pPr marL="900113" lvl="0" indent="-53975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+mj-lt"/>
                <a:buAutoNum type="alphaLcParenR"/>
              </a:pPr>
              <a:r>
                <a:rPr lang="en-US" sz="2800" i="1" kern="1200" dirty="0" smtClean="0">
                  <a:solidFill>
                    <a:srgbClr val="FFFFFF"/>
                  </a:solidFill>
                  <a:latin typeface="Calibri" charset="0"/>
                </a:rPr>
                <a:t>Less than 0:  Exceeding expectation</a:t>
              </a:r>
              <a:endParaRPr lang="en-US" sz="2800" kern="1200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/>
              <a:t>2.6 </a:t>
            </a:r>
            <a:r>
              <a:rPr lang="en-US" altLang="en-US" sz="3600" b="1" smtClean="0"/>
              <a:t>“</a:t>
            </a:r>
            <a:r>
              <a:rPr lang="en-US" sz="3600" b="1" smtClean="0"/>
              <a:t>Selling Points</a:t>
            </a:r>
            <a:r>
              <a:rPr lang="en-US" altLang="en-US" sz="3600" b="1" smtClean="0"/>
              <a:t>”</a:t>
            </a:r>
            <a:r>
              <a:rPr lang="en-US" sz="3600" b="1" smtClean="0"/>
              <a:t> and </a:t>
            </a:r>
            <a:r>
              <a:rPr lang="en-US" altLang="en-US" sz="3600" b="1" smtClean="0"/>
              <a:t>“</a:t>
            </a:r>
            <a:r>
              <a:rPr lang="en-US" sz="3600" b="1" smtClean="0"/>
              <a:t>Critical Points</a:t>
            </a:r>
            <a:r>
              <a:rPr lang="en-US" altLang="en-US" sz="3600" b="1" smtClean="0"/>
              <a:t>”</a:t>
            </a:r>
            <a:endParaRPr lang="en-US" sz="3600" b="1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1573824"/>
          <a:ext cx="8229600" cy="4840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286000"/>
            <a:ext cx="8229600" cy="1143000"/>
          </a:xfrm>
        </p:spPr>
        <p:txBody>
          <a:bodyPr/>
          <a:lstStyle/>
          <a:p>
            <a:r>
              <a:rPr lang="en-MY" b="1" dirty="0" smtClean="0"/>
              <a:t>Results</a:t>
            </a:r>
            <a:endParaRPr lang="en-MY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Dimension and its Items</a:t>
            </a:r>
            <a:endParaRPr lang="en-MY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1" y="1124744"/>
          <a:ext cx="8208912" cy="5112571"/>
        </p:xfrm>
        <a:graphic>
          <a:graphicData uri="http://schemas.openxmlformats.org/drawingml/2006/table">
            <a:tbl>
              <a:tblPr/>
              <a:tblGrid>
                <a:gridCol w="3726452"/>
                <a:gridCol w="1789539"/>
                <a:gridCol w="1789539"/>
                <a:gridCol w="903382"/>
              </a:tblGrid>
              <a:tr h="47990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DIMENSIONS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(OUM)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CRONBACH’S ALPHA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NO. OF ITEMS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479908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IMPORTANCE 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SATISFACTION </a:t>
                      </a:r>
                      <a:endParaRPr lang="en-MY" sz="16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4799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Learning center (1,6,9,16,23,29,35) </a:t>
                      </a:r>
                      <a:endParaRPr lang="en-MY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0.92 </a:t>
                      </a:r>
                      <a:endParaRPr lang="en-MY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0.87 </a:t>
                      </a:r>
                      <a:endParaRPr lang="en-MY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MY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9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Curriculum (2,10, 17,24,30) </a:t>
                      </a:r>
                      <a:endParaRPr lang="en-MY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0.91 </a:t>
                      </a:r>
                      <a:endParaRPr lang="en-MY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0.89 </a:t>
                      </a:r>
                      <a:endParaRPr lang="en-MY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MY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9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Tutors (3,11,18,25,32,36,39,41) </a:t>
                      </a:r>
                      <a:endParaRPr lang="en-MY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0.94 </a:t>
                      </a:r>
                      <a:endParaRPr lang="en-MY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0.93 </a:t>
                      </a:r>
                      <a:endParaRPr lang="en-MY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MY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9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Finance (4,12,19,26,33) </a:t>
                      </a:r>
                      <a:endParaRPr lang="en-MY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0.88 </a:t>
                      </a:r>
                      <a:endParaRPr lang="en-MY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0.86 </a:t>
                      </a:r>
                      <a:endParaRPr lang="en-MY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MY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3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Support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Service (5,13,20,27,31,34,37,43,45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en-MY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0.94 </a:t>
                      </a:r>
                      <a:endParaRPr lang="en-MY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0.92 </a:t>
                      </a:r>
                      <a:endParaRPr lang="en-MY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MY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9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Faculty (38,40,42,44,46,47) </a:t>
                      </a:r>
                      <a:endParaRPr lang="en-MY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0.96 </a:t>
                      </a:r>
                      <a:endParaRPr lang="en-MY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0.86 </a:t>
                      </a:r>
                      <a:endParaRPr lang="en-MY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MY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9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Outreach (7,14,21,28) </a:t>
                      </a:r>
                      <a:endParaRPr lang="en-MY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0.88 </a:t>
                      </a:r>
                      <a:endParaRPr lang="en-MY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0.83 </a:t>
                      </a:r>
                      <a:endParaRPr lang="en-MY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MY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9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Life/career (8,15,22) </a:t>
                      </a:r>
                      <a:endParaRPr lang="en-MY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0.88 </a:t>
                      </a:r>
                      <a:endParaRPr lang="en-MY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0.85 </a:t>
                      </a:r>
                      <a:endParaRPr lang="en-MY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MY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1514</Words>
  <Application>Microsoft Macintosh PowerPoint</Application>
  <PresentationFormat>On-screen Show (4:3)</PresentationFormat>
  <Paragraphs>377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Importance-Satisfaction Survey: OU5 Collaborative Research</vt:lpstr>
      <vt:lpstr>  </vt:lpstr>
      <vt:lpstr>2. Research Methodology</vt:lpstr>
      <vt:lpstr>2.1 Research Instrument</vt:lpstr>
      <vt:lpstr>2.4 Importance-Satisfaction Matrix</vt:lpstr>
      <vt:lpstr>Gap = Importance – Satisfaction</vt:lpstr>
      <vt:lpstr>2.6 “Selling Points” and “Critical Points”</vt:lpstr>
      <vt:lpstr>Results</vt:lpstr>
      <vt:lpstr>Dimension and its Items</vt:lpstr>
      <vt:lpstr>Dimension Means &amp; Gap</vt:lpstr>
      <vt:lpstr>Combining Quadrant and Gap Analyses</vt:lpstr>
      <vt:lpstr>OUM’s BEST PRACTICES</vt:lpstr>
      <vt:lpstr>OUM’s BEST PRACTICES</vt:lpstr>
      <vt:lpstr>OUM’s BEST PRACTICES</vt:lpstr>
      <vt:lpstr>UT’s BEST PRACTICES</vt:lpstr>
      <vt:lpstr>UT’s BEST PRACTICES</vt:lpstr>
      <vt:lpstr>UT’s BEST PRACTICES</vt:lpstr>
      <vt:lpstr>HOU’s BEST PRACTICES</vt:lpstr>
      <vt:lpstr>HOU’s BEST PRACTICES</vt:lpstr>
      <vt:lpstr>HOU’s BEST PRACTICES</vt:lpstr>
      <vt:lpstr>Concluding Remarks</vt:lpstr>
      <vt:lpstr>Concluding Remarks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PRIORITIZING SERVICES AND FACILITIES IN A HIGHER EDUCATION INSTITUTION: IMPORTANCE-SATISFACTION QUADRANT AND GAP ANALYSES</dc:title>
  <dc:creator>ProfRamli</dc:creator>
  <cp:lastModifiedBy>User</cp:lastModifiedBy>
  <cp:revision>121</cp:revision>
  <dcterms:created xsi:type="dcterms:W3CDTF">2015-11-28T00:55:22Z</dcterms:created>
  <dcterms:modified xsi:type="dcterms:W3CDTF">2015-12-30T08:28:51Z</dcterms:modified>
</cp:coreProperties>
</file>